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305" r:id="rId16"/>
    <p:sldId id="308" r:id="rId17"/>
    <p:sldId id="270" r:id="rId18"/>
    <p:sldId id="271" r:id="rId19"/>
    <p:sldId id="272" r:id="rId20"/>
    <p:sldId id="273" r:id="rId21"/>
    <p:sldId id="274" r:id="rId22"/>
    <p:sldId id="278" r:id="rId23"/>
    <p:sldId id="276" r:id="rId24"/>
    <p:sldId id="307" r:id="rId25"/>
    <p:sldId id="306" r:id="rId26"/>
    <p:sldId id="275" r:id="rId27"/>
    <p:sldId id="309" r:id="rId28"/>
    <p:sldId id="277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10" r:id="rId54"/>
    <p:sldId id="303" r:id="rId55"/>
    <p:sldId id="304" r:id="rId5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A80C05-051A-4D63-B4EC-D5B8B05C0C92}" v="31" dt="2026-02-22T16:02:42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50" d="100"/>
          <a:sy n="150" d="100"/>
        </p:scale>
        <p:origin x="4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705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0">
            <a:extLst>
              <a:ext uri="{FF2B5EF4-FFF2-40B4-BE49-F238E27FC236}">
                <a16:creationId xmlns:a16="http://schemas.microsoft.com/office/drawing/2014/main" id="{46413B3E-13C6-BB68-1AAB-C71BD7E9E81C}"/>
              </a:ext>
            </a:extLst>
          </p:cNvPr>
          <p:cNvSpPr/>
          <p:nvPr/>
        </p:nvSpPr>
        <p:spPr>
          <a:xfrm>
            <a:off x="0" y="0"/>
            <a:ext cx="3886200" cy="51435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6" name="Shape 1">
            <a:extLst>
              <a:ext uri="{FF2B5EF4-FFF2-40B4-BE49-F238E27FC236}">
                <a16:creationId xmlns:a16="http://schemas.microsoft.com/office/drawing/2014/main" id="{83E2B66F-35D1-8978-C1D5-E8BB5516C27E}"/>
              </a:ext>
            </a:extLst>
          </p:cNvPr>
          <p:cNvSpPr/>
          <p:nvPr/>
        </p:nvSpPr>
        <p:spPr>
          <a:xfrm>
            <a:off x="0" y="0"/>
            <a:ext cx="73152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7" name="Image 0">
            <a:extLst>
              <a:ext uri="{FF2B5EF4-FFF2-40B4-BE49-F238E27FC236}">
                <a16:creationId xmlns:a16="http://schemas.microsoft.com/office/drawing/2014/main" id="{19B855EF-A4EF-3E8C-812C-44671957A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608" y="320040"/>
            <a:ext cx="1005840" cy="1005840"/>
          </a:xfrm>
          <a:prstGeom prst="rect">
            <a:avLst/>
          </a:prstGeom>
        </p:spPr>
      </p:pic>
      <p:sp>
        <p:nvSpPr>
          <p:cNvPr id="68" name="Text 2">
            <a:extLst>
              <a:ext uri="{FF2B5EF4-FFF2-40B4-BE49-F238E27FC236}">
                <a16:creationId xmlns:a16="http://schemas.microsoft.com/office/drawing/2014/main" id="{180EF972-3178-244E-C29D-A3FC85402673}"/>
              </a:ext>
            </a:extLst>
          </p:cNvPr>
          <p:cNvSpPr/>
          <p:nvPr/>
        </p:nvSpPr>
        <p:spPr>
          <a:xfrm>
            <a:off x="182880" y="1463040"/>
            <a:ext cx="352044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 TESTING</a:t>
            </a:r>
            <a:endParaRPr lang="en-US" sz="2200" dirty="0"/>
          </a:p>
        </p:txBody>
      </p:sp>
      <p:sp>
        <p:nvSpPr>
          <p:cNvPr id="69" name="Text 3">
            <a:extLst>
              <a:ext uri="{FF2B5EF4-FFF2-40B4-BE49-F238E27FC236}">
                <a16:creationId xmlns:a16="http://schemas.microsoft.com/office/drawing/2014/main" id="{0E6CE6DB-DE30-0205-4D3E-9E09DC94BC29}"/>
              </a:ext>
            </a:extLst>
          </p:cNvPr>
          <p:cNvSpPr/>
          <p:nvPr/>
        </p:nvSpPr>
        <p:spPr>
          <a:xfrm>
            <a:off x="182880" y="1865376"/>
            <a:ext cx="352044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CAPSTONE PROJECT</a:t>
            </a:r>
            <a:endParaRPr lang="en-US" sz="2200" dirty="0"/>
          </a:p>
        </p:txBody>
      </p:sp>
      <p:sp>
        <p:nvSpPr>
          <p:cNvPr id="70" name="Shape 4">
            <a:extLst>
              <a:ext uri="{FF2B5EF4-FFF2-40B4-BE49-F238E27FC236}">
                <a16:creationId xmlns:a16="http://schemas.microsoft.com/office/drawing/2014/main" id="{BA036D20-B38B-88C5-E755-2B2C4DB997EE}"/>
              </a:ext>
            </a:extLst>
          </p:cNvPr>
          <p:cNvSpPr/>
          <p:nvPr/>
        </p:nvSpPr>
        <p:spPr>
          <a:xfrm>
            <a:off x="457200" y="2359152"/>
            <a:ext cx="2971800" cy="3657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D7C5057A-27B8-BABD-F67D-3A51616D92F1}"/>
              </a:ext>
            </a:extLst>
          </p:cNvPr>
          <p:cNvSpPr/>
          <p:nvPr/>
        </p:nvSpPr>
        <p:spPr>
          <a:xfrm>
            <a:off x="182880" y="2468880"/>
            <a:ext cx="35204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5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Three Complete Automation Frameworks</a:t>
            </a:r>
            <a:endParaRPr lang="en-US" sz="950" dirty="0"/>
          </a:p>
        </p:txBody>
      </p:sp>
      <p:sp>
        <p:nvSpPr>
          <p:cNvPr id="72" name="Shape 6">
            <a:extLst>
              <a:ext uri="{FF2B5EF4-FFF2-40B4-BE49-F238E27FC236}">
                <a16:creationId xmlns:a16="http://schemas.microsoft.com/office/drawing/2014/main" id="{62FA267A-6267-A85D-307F-D249E7A4286D}"/>
              </a:ext>
            </a:extLst>
          </p:cNvPr>
          <p:cNvSpPr/>
          <p:nvPr/>
        </p:nvSpPr>
        <p:spPr>
          <a:xfrm>
            <a:off x="201168" y="2761488"/>
            <a:ext cx="3474720" cy="36576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3" name="Shape 7">
            <a:extLst>
              <a:ext uri="{FF2B5EF4-FFF2-40B4-BE49-F238E27FC236}">
                <a16:creationId xmlns:a16="http://schemas.microsoft.com/office/drawing/2014/main" id="{8C51DA87-292F-0BE2-6259-4D1BB3F24AC5}"/>
              </a:ext>
            </a:extLst>
          </p:cNvPr>
          <p:cNvSpPr/>
          <p:nvPr/>
        </p:nvSpPr>
        <p:spPr>
          <a:xfrm>
            <a:off x="201168" y="2761488"/>
            <a:ext cx="45720" cy="36576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D849BCB-D19F-CC09-6FBE-995DF5AD99DD}"/>
              </a:ext>
            </a:extLst>
          </p:cNvPr>
          <p:cNvSpPr/>
          <p:nvPr/>
        </p:nvSpPr>
        <p:spPr>
          <a:xfrm>
            <a:off x="320040" y="2761488"/>
            <a:ext cx="32918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P1 — Robot Framework  (E-Commerce UI)</a:t>
            </a:r>
            <a:endParaRPr lang="en-US" sz="950" dirty="0"/>
          </a:p>
        </p:txBody>
      </p:sp>
      <p:sp>
        <p:nvSpPr>
          <p:cNvPr id="75" name="Shape 9">
            <a:extLst>
              <a:ext uri="{FF2B5EF4-FFF2-40B4-BE49-F238E27FC236}">
                <a16:creationId xmlns:a16="http://schemas.microsoft.com/office/drawing/2014/main" id="{027441AD-570E-CB59-FF94-18B5DAA0FC1E}"/>
              </a:ext>
            </a:extLst>
          </p:cNvPr>
          <p:cNvSpPr/>
          <p:nvPr/>
        </p:nvSpPr>
        <p:spPr>
          <a:xfrm>
            <a:off x="201168" y="3182112"/>
            <a:ext cx="3474720" cy="36576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6" name="Shape 10">
            <a:extLst>
              <a:ext uri="{FF2B5EF4-FFF2-40B4-BE49-F238E27FC236}">
                <a16:creationId xmlns:a16="http://schemas.microsoft.com/office/drawing/2014/main" id="{B5B9E178-15F8-A923-E4ED-2DAF5F320184}"/>
              </a:ext>
            </a:extLst>
          </p:cNvPr>
          <p:cNvSpPr/>
          <p:nvPr/>
        </p:nvSpPr>
        <p:spPr>
          <a:xfrm>
            <a:off x="201168" y="3182112"/>
            <a:ext cx="45720" cy="36576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DD26FB65-A965-B470-3FDC-29F99D0A02CB}"/>
              </a:ext>
            </a:extLst>
          </p:cNvPr>
          <p:cNvSpPr/>
          <p:nvPr/>
        </p:nvSpPr>
        <p:spPr>
          <a:xfrm>
            <a:off x="320040" y="3182112"/>
            <a:ext cx="32918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P2 — Pytest + Selenium  (E-Commerce UI)</a:t>
            </a:r>
            <a:endParaRPr lang="en-US" sz="950" dirty="0"/>
          </a:p>
        </p:txBody>
      </p:sp>
      <p:sp>
        <p:nvSpPr>
          <p:cNvPr id="78" name="Shape 12">
            <a:extLst>
              <a:ext uri="{FF2B5EF4-FFF2-40B4-BE49-F238E27FC236}">
                <a16:creationId xmlns:a16="http://schemas.microsoft.com/office/drawing/2014/main" id="{4166CBFE-0484-62DB-7C8B-3DA5BB769DD2}"/>
              </a:ext>
            </a:extLst>
          </p:cNvPr>
          <p:cNvSpPr/>
          <p:nvPr/>
        </p:nvSpPr>
        <p:spPr>
          <a:xfrm>
            <a:off x="201168" y="3602736"/>
            <a:ext cx="3474720" cy="36576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9" name="Shape 13">
            <a:extLst>
              <a:ext uri="{FF2B5EF4-FFF2-40B4-BE49-F238E27FC236}">
                <a16:creationId xmlns:a16="http://schemas.microsoft.com/office/drawing/2014/main" id="{F0D5A8DB-F86C-086C-258A-BC5A0D4E6C8D}"/>
              </a:ext>
            </a:extLst>
          </p:cNvPr>
          <p:cNvSpPr/>
          <p:nvPr/>
        </p:nvSpPr>
        <p:spPr>
          <a:xfrm>
            <a:off x="201168" y="3602736"/>
            <a:ext cx="45720" cy="36576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0" name="Text 14">
            <a:extLst>
              <a:ext uri="{FF2B5EF4-FFF2-40B4-BE49-F238E27FC236}">
                <a16:creationId xmlns:a16="http://schemas.microsoft.com/office/drawing/2014/main" id="{0526E4D2-CBBA-61E4-EF20-48647467F233}"/>
              </a:ext>
            </a:extLst>
          </p:cNvPr>
          <p:cNvSpPr/>
          <p:nvPr/>
        </p:nvSpPr>
        <p:spPr>
          <a:xfrm>
            <a:off x="320040" y="3602736"/>
            <a:ext cx="329184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P3 — Foodie App  (REST API Testing)</a:t>
            </a:r>
            <a:endParaRPr lang="en-US" sz="950" dirty="0"/>
          </a:p>
        </p:txBody>
      </p:sp>
      <p:sp>
        <p:nvSpPr>
          <p:cNvPr id="81" name="Shape 15">
            <a:extLst>
              <a:ext uri="{FF2B5EF4-FFF2-40B4-BE49-F238E27FC236}">
                <a16:creationId xmlns:a16="http://schemas.microsoft.com/office/drawing/2014/main" id="{0798A4C8-6FD0-FD06-64DA-D0A161BBBEF4}"/>
              </a:ext>
            </a:extLst>
          </p:cNvPr>
          <p:cNvSpPr/>
          <p:nvPr/>
        </p:nvSpPr>
        <p:spPr>
          <a:xfrm>
            <a:off x="201168" y="4041648"/>
            <a:ext cx="3474720" cy="91440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2" name="Text 16">
            <a:extLst>
              <a:ext uri="{FF2B5EF4-FFF2-40B4-BE49-F238E27FC236}">
                <a16:creationId xmlns:a16="http://schemas.microsoft.com/office/drawing/2014/main" id="{9B1F7532-EE39-9DD6-1F27-C7B1C23D52C0}"/>
              </a:ext>
            </a:extLst>
          </p:cNvPr>
          <p:cNvSpPr/>
          <p:nvPr/>
        </p:nvSpPr>
        <p:spPr>
          <a:xfrm>
            <a:off x="201168" y="4059936"/>
            <a:ext cx="347472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Members</a:t>
            </a:r>
            <a:endParaRPr lang="en-US" sz="900" dirty="0"/>
          </a:p>
        </p:txBody>
      </p:sp>
      <p:sp>
        <p:nvSpPr>
          <p:cNvPr id="83" name="Text 17">
            <a:extLst>
              <a:ext uri="{FF2B5EF4-FFF2-40B4-BE49-F238E27FC236}">
                <a16:creationId xmlns:a16="http://schemas.microsoft.com/office/drawing/2014/main" id="{601770FE-7C5E-0CBF-26D0-D8951E778D59}"/>
              </a:ext>
            </a:extLst>
          </p:cNvPr>
          <p:cNvSpPr/>
          <p:nvPr/>
        </p:nvSpPr>
        <p:spPr>
          <a:xfrm>
            <a:off x="292608" y="4279392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Abhiramakrishna</a:t>
            </a: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M</a:t>
            </a:r>
            <a:endParaRPr lang="en-US" sz="900" dirty="0"/>
          </a:p>
        </p:txBody>
      </p:sp>
      <p:sp>
        <p:nvSpPr>
          <p:cNvPr id="84" name="Text 18">
            <a:extLst>
              <a:ext uri="{FF2B5EF4-FFF2-40B4-BE49-F238E27FC236}">
                <a16:creationId xmlns:a16="http://schemas.microsoft.com/office/drawing/2014/main" id="{6CD57C54-F417-7700-00F3-98F28440C00E}"/>
              </a:ext>
            </a:extLst>
          </p:cNvPr>
          <p:cNvSpPr/>
          <p:nvPr/>
        </p:nvSpPr>
        <p:spPr>
          <a:xfrm>
            <a:off x="2084832" y="4279392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Thanmayi </a:t>
            </a:r>
            <a:r>
              <a:rPr lang="en-US" sz="900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Gollavilli</a:t>
            </a:r>
            <a:endParaRPr lang="en-US" sz="900" dirty="0"/>
          </a:p>
        </p:txBody>
      </p:sp>
      <p:sp>
        <p:nvSpPr>
          <p:cNvPr id="85" name="Text 19">
            <a:extLst>
              <a:ext uri="{FF2B5EF4-FFF2-40B4-BE49-F238E27FC236}">
                <a16:creationId xmlns:a16="http://schemas.microsoft.com/office/drawing/2014/main" id="{FB287E72-1EFB-BD9E-8DFC-A42AF80AA7C3}"/>
              </a:ext>
            </a:extLst>
          </p:cNvPr>
          <p:cNvSpPr/>
          <p:nvPr/>
        </p:nvSpPr>
        <p:spPr>
          <a:xfrm>
            <a:off x="292608" y="4480560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Mohan Rupesh</a:t>
            </a:r>
            <a:endParaRPr lang="en-US" sz="900" dirty="0"/>
          </a:p>
        </p:txBody>
      </p:sp>
      <p:sp>
        <p:nvSpPr>
          <p:cNvPr id="86" name="Text 20">
            <a:extLst>
              <a:ext uri="{FF2B5EF4-FFF2-40B4-BE49-F238E27FC236}">
                <a16:creationId xmlns:a16="http://schemas.microsoft.com/office/drawing/2014/main" id="{7E729022-5626-7A11-27F1-815D8CA5FBD9}"/>
              </a:ext>
            </a:extLst>
          </p:cNvPr>
          <p:cNvSpPr/>
          <p:nvPr/>
        </p:nvSpPr>
        <p:spPr>
          <a:xfrm>
            <a:off x="2084832" y="4480560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Durga Prasad</a:t>
            </a:r>
            <a:endParaRPr lang="en-US" sz="900" dirty="0"/>
          </a:p>
        </p:txBody>
      </p:sp>
      <p:sp>
        <p:nvSpPr>
          <p:cNvPr id="87" name="Text 21">
            <a:extLst>
              <a:ext uri="{FF2B5EF4-FFF2-40B4-BE49-F238E27FC236}">
                <a16:creationId xmlns:a16="http://schemas.microsoft.com/office/drawing/2014/main" id="{7801D14B-2293-133C-180A-73E71790D38E}"/>
              </a:ext>
            </a:extLst>
          </p:cNvPr>
          <p:cNvSpPr/>
          <p:nvPr/>
        </p:nvSpPr>
        <p:spPr>
          <a:xfrm>
            <a:off x="292608" y="4681728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Nishchaya</a:t>
            </a: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Vishwakarma</a:t>
            </a:r>
            <a:endParaRPr lang="en-US" sz="900" dirty="0"/>
          </a:p>
        </p:txBody>
      </p:sp>
      <p:sp>
        <p:nvSpPr>
          <p:cNvPr id="88" name="Text 22">
            <a:extLst>
              <a:ext uri="{FF2B5EF4-FFF2-40B4-BE49-F238E27FC236}">
                <a16:creationId xmlns:a16="http://schemas.microsoft.com/office/drawing/2014/main" id="{7A46F268-5C17-2AD2-07F5-41282E9B2E8F}"/>
              </a:ext>
            </a:extLst>
          </p:cNvPr>
          <p:cNvSpPr/>
          <p:nvPr/>
        </p:nvSpPr>
        <p:spPr>
          <a:xfrm>
            <a:off x="2084832" y="4681728"/>
            <a:ext cx="16916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Ranga Akash</a:t>
            </a:r>
            <a:endParaRPr lang="en-US" sz="900" dirty="0"/>
          </a:p>
        </p:txBody>
      </p:sp>
      <p:sp>
        <p:nvSpPr>
          <p:cNvPr id="89" name="Text 23">
            <a:extLst>
              <a:ext uri="{FF2B5EF4-FFF2-40B4-BE49-F238E27FC236}">
                <a16:creationId xmlns:a16="http://schemas.microsoft.com/office/drawing/2014/main" id="{02535244-BCBD-482A-BDCE-311A6359ACC3}"/>
              </a:ext>
            </a:extLst>
          </p:cNvPr>
          <p:cNvSpPr/>
          <p:nvPr/>
        </p:nvSpPr>
        <p:spPr>
          <a:xfrm>
            <a:off x="4160520" y="201168"/>
            <a:ext cx="47091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About This Capstone</a:t>
            </a:r>
            <a:endParaRPr lang="en-US" sz="1700" dirty="0"/>
          </a:p>
        </p:txBody>
      </p:sp>
      <p:sp>
        <p:nvSpPr>
          <p:cNvPr id="90" name="Shape 24">
            <a:extLst>
              <a:ext uri="{FF2B5EF4-FFF2-40B4-BE49-F238E27FC236}">
                <a16:creationId xmlns:a16="http://schemas.microsoft.com/office/drawing/2014/main" id="{5F951903-9B46-ED89-0C67-D9B0BF46ECB0}"/>
              </a:ext>
            </a:extLst>
          </p:cNvPr>
          <p:cNvSpPr/>
          <p:nvPr/>
        </p:nvSpPr>
        <p:spPr>
          <a:xfrm>
            <a:off x="4160520" y="530352"/>
            <a:ext cx="4709160" cy="3657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1" name="Text 25">
            <a:extLst>
              <a:ext uri="{FF2B5EF4-FFF2-40B4-BE49-F238E27FC236}">
                <a16:creationId xmlns:a16="http://schemas.microsoft.com/office/drawing/2014/main" id="{6BC75753-0154-A6A0-773D-F2715775D9BC}"/>
              </a:ext>
            </a:extLst>
          </p:cNvPr>
          <p:cNvSpPr/>
          <p:nvPr/>
        </p:nvSpPr>
        <p:spPr>
          <a:xfrm>
            <a:off x="4160520" y="640080"/>
            <a:ext cx="47091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End-to-end automation capstone covering UI and API testing across three complete frameworks — built to industry standards with real-world practices.</a:t>
            </a:r>
            <a:endParaRPr lang="en-US" sz="1050" dirty="0"/>
          </a:p>
        </p:txBody>
      </p:sp>
      <p:sp>
        <p:nvSpPr>
          <p:cNvPr id="92" name="Shape 26">
            <a:extLst>
              <a:ext uri="{FF2B5EF4-FFF2-40B4-BE49-F238E27FC236}">
                <a16:creationId xmlns:a16="http://schemas.microsoft.com/office/drawing/2014/main" id="{1192E647-7151-9F9C-1678-877B83B39FBF}"/>
              </a:ext>
            </a:extLst>
          </p:cNvPr>
          <p:cNvSpPr/>
          <p:nvPr/>
        </p:nvSpPr>
        <p:spPr>
          <a:xfrm>
            <a:off x="4160520" y="1335024"/>
            <a:ext cx="4645152" cy="8595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3" name="Shape 27">
            <a:extLst>
              <a:ext uri="{FF2B5EF4-FFF2-40B4-BE49-F238E27FC236}">
                <a16:creationId xmlns:a16="http://schemas.microsoft.com/office/drawing/2014/main" id="{0688D392-CD9B-C70D-9A82-6BF16274EE96}"/>
              </a:ext>
            </a:extLst>
          </p:cNvPr>
          <p:cNvSpPr/>
          <p:nvPr/>
        </p:nvSpPr>
        <p:spPr>
          <a:xfrm>
            <a:off x="4160520" y="1335024"/>
            <a:ext cx="45720" cy="85953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4" name="Shape 28">
            <a:extLst>
              <a:ext uri="{FF2B5EF4-FFF2-40B4-BE49-F238E27FC236}">
                <a16:creationId xmlns:a16="http://schemas.microsoft.com/office/drawing/2014/main" id="{EF8E3D9C-7AE8-6898-6A31-E5C96555CD6A}"/>
              </a:ext>
            </a:extLst>
          </p:cNvPr>
          <p:cNvSpPr/>
          <p:nvPr/>
        </p:nvSpPr>
        <p:spPr>
          <a:xfrm>
            <a:off x="4297680" y="1408176"/>
            <a:ext cx="493776" cy="49377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5" name="Image 1">
            <a:extLst>
              <a:ext uri="{FF2B5EF4-FFF2-40B4-BE49-F238E27FC236}">
                <a16:creationId xmlns:a16="http://schemas.microsoft.com/office/drawing/2014/main" id="{B3207556-151D-1217-79FE-DDF1F20B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552" y="1527048"/>
            <a:ext cx="274320" cy="274320"/>
          </a:xfrm>
          <a:prstGeom prst="rect">
            <a:avLst/>
          </a:prstGeom>
        </p:spPr>
      </p:pic>
      <p:sp>
        <p:nvSpPr>
          <p:cNvPr id="96" name="Text 29">
            <a:extLst>
              <a:ext uri="{FF2B5EF4-FFF2-40B4-BE49-F238E27FC236}">
                <a16:creationId xmlns:a16="http://schemas.microsoft.com/office/drawing/2014/main" id="{476186C6-D157-B92D-F21A-8C8E8E958B8F}"/>
              </a:ext>
            </a:extLst>
          </p:cNvPr>
          <p:cNvSpPr/>
          <p:nvPr/>
        </p:nvSpPr>
        <p:spPr>
          <a:xfrm>
            <a:off x="4901184" y="1389888"/>
            <a:ext cx="374904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Robot Framework</a:t>
            </a:r>
            <a:endParaRPr lang="en-US" sz="1100" dirty="0"/>
          </a:p>
        </p:txBody>
      </p:sp>
      <p:sp>
        <p:nvSpPr>
          <p:cNvPr id="97" name="Text 30">
            <a:extLst>
              <a:ext uri="{FF2B5EF4-FFF2-40B4-BE49-F238E27FC236}">
                <a16:creationId xmlns:a16="http://schemas.microsoft.com/office/drawing/2014/main" id="{5C02A529-A036-6B5B-E350-B37E2F7C5DF1}"/>
              </a:ext>
            </a:extLst>
          </p:cNvPr>
          <p:cNvSpPr/>
          <p:nvPr/>
        </p:nvSpPr>
        <p:spPr>
          <a:xfrm>
            <a:off x="4901184" y="1645920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E2E UI scenarios, keyword-driven, DataDriver CSV, SeleniumLibrary, auto HTML reports.</a:t>
            </a:r>
            <a:endParaRPr lang="en-US" sz="950" dirty="0"/>
          </a:p>
        </p:txBody>
      </p:sp>
      <p:sp>
        <p:nvSpPr>
          <p:cNvPr id="98" name="Shape 31">
            <a:extLst>
              <a:ext uri="{FF2B5EF4-FFF2-40B4-BE49-F238E27FC236}">
                <a16:creationId xmlns:a16="http://schemas.microsoft.com/office/drawing/2014/main" id="{A08714A2-E116-0858-BE43-63E78A89E312}"/>
              </a:ext>
            </a:extLst>
          </p:cNvPr>
          <p:cNvSpPr/>
          <p:nvPr/>
        </p:nvSpPr>
        <p:spPr>
          <a:xfrm>
            <a:off x="4160520" y="2304288"/>
            <a:ext cx="4645152" cy="8595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9" name="Shape 32">
            <a:extLst>
              <a:ext uri="{FF2B5EF4-FFF2-40B4-BE49-F238E27FC236}">
                <a16:creationId xmlns:a16="http://schemas.microsoft.com/office/drawing/2014/main" id="{2C58C999-97C2-2FA8-4E02-B9FB0F849A52}"/>
              </a:ext>
            </a:extLst>
          </p:cNvPr>
          <p:cNvSpPr/>
          <p:nvPr/>
        </p:nvSpPr>
        <p:spPr>
          <a:xfrm>
            <a:off x="4160520" y="2304288"/>
            <a:ext cx="45720" cy="8595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0" name="Shape 33">
            <a:extLst>
              <a:ext uri="{FF2B5EF4-FFF2-40B4-BE49-F238E27FC236}">
                <a16:creationId xmlns:a16="http://schemas.microsoft.com/office/drawing/2014/main" id="{7C86C408-CCF0-5E68-2046-7F636696A80B}"/>
              </a:ext>
            </a:extLst>
          </p:cNvPr>
          <p:cNvSpPr/>
          <p:nvPr/>
        </p:nvSpPr>
        <p:spPr>
          <a:xfrm>
            <a:off x="4297680" y="2377440"/>
            <a:ext cx="493776" cy="49377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1" name="Image 2">
            <a:extLst>
              <a:ext uri="{FF2B5EF4-FFF2-40B4-BE49-F238E27FC236}">
                <a16:creationId xmlns:a16="http://schemas.microsoft.com/office/drawing/2014/main" id="{A3522C44-053F-8CE5-B38F-5ECC1D96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552" y="2496312"/>
            <a:ext cx="274320" cy="274320"/>
          </a:xfrm>
          <a:prstGeom prst="rect">
            <a:avLst/>
          </a:prstGeom>
        </p:spPr>
      </p:pic>
      <p:sp>
        <p:nvSpPr>
          <p:cNvPr id="102" name="Text 34">
            <a:extLst>
              <a:ext uri="{FF2B5EF4-FFF2-40B4-BE49-F238E27FC236}">
                <a16:creationId xmlns:a16="http://schemas.microsoft.com/office/drawing/2014/main" id="{F25FBAFC-5B51-DF6D-2334-9EA999AC6E79}"/>
              </a:ext>
            </a:extLst>
          </p:cNvPr>
          <p:cNvSpPr/>
          <p:nvPr/>
        </p:nvSpPr>
        <p:spPr>
          <a:xfrm>
            <a:off x="4901184" y="2359152"/>
            <a:ext cx="374904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Pytest + Selenium</a:t>
            </a:r>
            <a:endParaRPr lang="en-US" sz="1100" dirty="0"/>
          </a:p>
        </p:txBody>
      </p:sp>
      <p:sp>
        <p:nvSpPr>
          <p:cNvPr id="103" name="Text 35">
            <a:extLst>
              <a:ext uri="{FF2B5EF4-FFF2-40B4-BE49-F238E27FC236}">
                <a16:creationId xmlns:a16="http://schemas.microsoft.com/office/drawing/2014/main" id="{4825E2F1-DEAC-477B-ED82-A0FB0D9B02F8}"/>
              </a:ext>
            </a:extLst>
          </p:cNvPr>
          <p:cNvSpPr/>
          <p:nvPr/>
        </p:nvSpPr>
        <p:spPr>
          <a:xfrm>
            <a:off x="4901184" y="2615184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E2E UI scenarios, POM with 6 page classes, parametrize, conftest, step logging, HTML reports.</a:t>
            </a:r>
            <a:endParaRPr lang="en-US" sz="950" dirty="0"/>
          </a:p>
        </p:txBody>
      </p:sp>
      <p:sp>
        <p:nvSpPr>
          <p:cNvPr id="104" name="Shape 36">
            <a:extLst>
              <a:ext uri="{FF2B5EF4-FFF2-40B4-BE49-F238E27FC236}">
                <a16:creationId xmlns:a16="http://schemas.microsoft.com/office/drawing/2014/main" id="{C147F2B0-DBA9-2D0D-41E6-5975226D425E}"/>
              </a:ext>
            </a:extLst>
          </p:cNvPr>
          <p:cNvSpPr/>
          <p:nvPr/>
        </p:nvSpPr>
        <p:spPr>
          <a:xfrm>
            <a:off x="4160520" y="3273552"/>
            <a:ext cx="4645152" cy="8595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5" name="Shape 37">
            <a:extLst>
              <a:ext uri="{FF2B5EF4-FFF2-40B4-BE49-F238E27FC236}">
                <a16:creationId xmlns:a16="http://schemas.microsoft.com/office/drawing/2014/main" id="{8D97A74E-E255-BB62-3F8A-84E805EEC3C9}"/>
              </a:ext>
            </a:extLst>
          </p:cNvPr>
          <p:cNvSpPr/>
          <p:nvPr/>
        </p:nvSpPr>
        <p:spPr>
          <a:xfrm>
            <a:off x="4160520" y="3273552"/>
            <a:ext cx="45720" cy="85953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6" name="Shape 38">
            <a:extLst>
              <a:ext uri="{FF2B5EF4-FFF2-40B4-BE49-F238E27FC236}">
                <a16:creationId xmlns:a16="http://schemas.microsoft.com/office/drawing/2014/main" id="{A7C55082-BCB3-A108-03FB-523F27BBA940}"/>
              </a:ext>
            </a:extLst>
          </p:cNvPr>
          <p:cNvSpPr/>
          <p:nvPr/>
        </p:nvSpPr>
        <p:spPr>
          <a:xfrm>
            <a:off x="4297680" y="3346704"/>
            <a:ext cx="493776" cy="49377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7" name="Image 3">
            <a:extLst>
              <a:ext uri="{FF2B5EF4-FFF2-40B4-BE49-F238E27FC236}">
                <a16:creationId xmlns:a16="http://schemas.microsoft.com/office/drawing/2014/main" id="{997D5897-8A86-48AD-D137-1074F3D42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552" y="3465576"/>
            <a:ext cx="274320" cy="274320"/>
          </a:xfrm>
          <a:prstGeom prst="rect">
            <a:avLst/>
          </a:prstGeom>
        </p:spPr>
      </p:pic>
      <p:sp>
        <p:nvSpPr>
          <p:cNvPr id="108" name="Text 39">
            <a:extLst>
              <a:ext uri="{FF2B5EF4-FFF2-40B4-BE49-F238E27FC236}">
                <a16:creationId xmlns:a16="http://schemas.microsoft.com/office/drawing/2014/main" id="{DFA38176-A6CB-AB6F-5A1F-57940CA7B3C7}"/>
              </a:ext>
            </a:extLst>
          </p:cNvPr>
          <p:cNvSpPr/>
          <p:nvPr/>
        </p:nvSpPr>
        <p:spPr>
          <a:xfrm>
            <a:off x="4901184" y="3328416"/>
            <a:ext cx="374904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Foodie App API</a:t>
            </a:r>
            <a:endParaRPr lang="en-US" sz="1100" dirty="0"/>
          </a:p>
        </p:txBody>
      </p:sp>
      <p:sp>
        <p:nvSpPr>
          <p:cNvPr id="109" name="Text 40">
            <a:extLst>
              <a:ext uri="{FF2B5EF4-FFF2-40B4-BE49-F238E27FC236}">
                <a16:creationId xmlns:a16="http://schemas.microsoft.com/office/drawing/2014/main" id="{E1AE526C-C1B6-650A-B064-AF38FF261C3C}"/>
              </a:ext>
            </a:extLst>
          </p:cNvPr>
          <p:cNvSpPr/>
          <p:nvPr/>
        </p:nvSpPr>
        <p:spPr>
          <a:xfrm>
            <a:off x="4901184" y="3584448"/>
            <a:ext cx="374904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REST API endpoints across 5 modules tested with Pytest + Robot Framework + Postman.</a:t>
            </a:r>
            <a:endParaRPr lang="en-US" sz="950" dirty="0"/>
          </a:p>
        </p:txBody>
      </p:sp>
      <p:sp>
        <p:nvSpPr>
          <p:cNvPr id="110" name="Shape 41">
            <a:extLst>
              <a:ext uri="{FF2B5EF4-FFF2-40B4-BE49-F238E27FC236}">
                <a16:creationId xmlns:a16="http://schemas.microsoft.com/office/drawing/2014/main" id="{25CE5171-0C07-1D55-6561-501A755D9AF2}"/>
              </a:ext>
            </a:extLst>
          </p:cNvPr>
          <p:cNvSpPr/>
          <p:nvPr/>
        </p:nvSpPr>
        <p:spPr>
          <a:xfrm>
            <a:off x="4160520" y="4114800"/>
            <a:ext cx="1078992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1" name="Shape 42">
            <a:extLst>
              <a:ext uri="{FF2B5EF4-FFF2-40B4-BE49-F238E27FC236}">
                <a16:creationId xmlns:a16="http://schemas.microsoft.com/office/drawing/2014/main" id="{4819F52A-5CDF-7340-B892-EDEF5F104D48}"/>
              </a:ext>
            </a:extLst>
          </p:cNvPr>
          <p:cNvSpPr/>
          <p:nvPr/>
        </p:nvSpPr>
        <p:spPr>
          <a:xfrm>
            <a:off x="4160520" y="4114800"/>
            <a:ext cx="107899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2" name="Text 43">
            <a:extLst>
              <a:ext uri="{FF2B5EF4-FFF2-40B4-BE49-F238E27FC236}">
                <a16:creationId xmlns:a16="http://schemas.microsoft.com/office/drawing/2014/main" id="{F6274043-BD8E-3811-5FD0-2058D639740F}"/>
              </a:ext>
            </a:extLst>
          </p:cNvPr>
          <p:cNvSpPr/>
          <p:nvPr/>
        </p:nvSpPr>
        <p:spPr>
          <a:xfrm>
            <a:off x="4160520" y="4123944"/>
            <a:ext cx="10789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1700" dirty="0"/>
          </a:p>
        </p:txBody>
      </p:sp>
      <p:sp>
        <p:nvSpPr>
          <p:cNvPr id="113" name="Text 44">
            <a:extLst>
              <a:ext uri="{FF2B5EF4-FFF2-40B4-BE49-F238E27FC236}">
                <a16:creationId xmlns:a16="http://schemas.microsoft.com/office/drawing/2014/main" id="{273D3F5D-8DF8-1E09-901A-27D411014775}"/>
              </a:ext>
            </a:extLst>
          </p:cNvPr>
          <p:cNvSpPr/>
          <p:nvPr/>
        </p:nvSpPr>
        <p:spPr>
          <a:xfrm>
            <a:off x="4160520" y="4352544"/>
            <a:ext cx="1078992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Projects</a:t>
            </a:r>
            <a:endParaRPr lang="en-US" sz="750" dirty="0"/>
          </a:p>
        </p:txBody>
      </p:sp>
      <p:sp>
        <p:nvSpPr>
          <p:cNvPr id="114" name="Shape 45">
            <a:extLst>
              <a:ext uri="{FF2B5EF4-FFF2-40B4-BE49-F238E27FC236}">
                <a16:creationId xmlns:a16="http://schemas.microsoft.com/office/drawing/2014/main" id="{27E15FE5-CB3D-FE6F-AC31-9F4F5C4E1354}"/>
              </a:ext>
            </a:extLst>
          </p:cNvPr>
          <p:cNvSpPr/>
          <p:nvPr/>
        </p:nvSpPr>
        <p:spPr>
          <a:xfrm>
            <a:off x="5349240" y="4114800"/>
            <a:ext cx="1078992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5" name="Shape 46">
            <a:extLst>
              <a:ext uri="{FF2B5EF4-FFF2-40B4-BE49-F238E27FC236}">
                <a16:creationId xmlns:a16="http://schemas.microsoft.com/office/drawing/2014/main" id="{9DC9008B-B74B-3D66-FF98-BE9E4C0E1159}"/>
              </a:ext>
            </a:extLst>
          </p:cNvPr>
          <p:cNvSpPr/>
          <p:nvPr/>
        </p:nvSpPr>
        <p:spPr>
          <a:xfrm>
            <a:off x="5349240" y="4114800"/>
            <a:ext cx="107899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6" name="Text 47">
            <a:extLst>
              <a:ext uri="{FF2B5EF4-FFF2-40B4-BE49-F238E27FC236}">
                <a16:creationId xmlns:a16="http://schemas.microsoft.com/office/drawing/2014/main" id="{6E0CF440-7FC7-B6E3-69BD-3734ACD12C7D}"/>
              </a:ext>
            </a:extLst>
          </p:cNvPr>
          <p:cNvSpPr/>
          <p:nvPr/>
        </p:nvSpPr>
        <p:spPr>
          <a:xfrm>
            <a:off x="5349240" y="4123944"/>
            <a:ext cx="10789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29+</a:t>
            </a:r>
            <a:endParaRPr lang="en-US" sz="1700" dirty="0"/>
          </a:p>
        </p:txBody>
      </p:sp>
      <p:sp>
        <p:nvSpPr>
          <p:cNvPr id="117" name="Text 48">
            <a:extLst>
              <a:ext uri="{FF2B5EF4-FFF2-40B4-BE49-F238E27FC236}">
                <a16:creationId xmlns:a16="http://schemas.microsoft.com/office/drawing/2014/main" id="{DE0D0256-9198-C06E-C098-CB82CC6A8693}"/>
              </a:ext>
            </a:extLst>
          </p:cNvPr>
          <p:cNvSpPr/>
          <p:nvPr/>
        </p:nvSpPr>
        <p:spPr>
          <a:xfrm>
            <a:off x="5349240" y="4352544"/>
            <a:ext cx="1078992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Cases</a:t>
            </a:r>
            <a:endParaRPr lang="en-US" sz="750" dirty="0"/>
          </a:p>
        </p:txBody>
      </p:sp>
      <p:sp>
        <p:nvSpPr>
          <p:cNvPr id="118" name="Shape 49">
            <a:extLst>
              <a:ext uri="{FF2B5EF4-FFF2-40B4-BE49-F238E27FC236}">
                <a16:creationId xmlns:a16="http://schemas.microsoft.com/office/drawing/2014/main" id="{B4D35AB3-7A09-9D6F-CF3F-6E64A1C6CA9A}"/>
              </a:ext>
            </a:extLst>
          </p:cNvPr>
          <p:cNvSpPr/>
          <p:nvPr/>
        </p:nvSpPr>
        <p:spPr>
          <a:xfrm>
            <a:off x="6537960" y="4114800"/>
            <a:ext cx="1078992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9" name="Shape 50">
            <a:extLst>
              <a:ext uri="{FF2B5EF4-FFF2-40B4-BE49-F238E27FC236}">
                <a16:creationId xmlns:a16="http://schemas.microsoft.com/office/drawing/2014/main" id="{2559E651-8ACD-79EF-8949-9AA55CF22BE3}"/>
              </a:ext>
            </a:extLst>
          </p:cNvPr>
          <p:cNvSpPr/>
          <p:nvPr/>
        </p:nvSpPr>
        <p:spPr>
          <a:xfrm>
            <a:off x="6537960" y="4114800"/>
            <a:ext cx="107899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0" name="Text 51">
            <a:extLst>
              <a:ext uri="{FF2B5EF4-FFF2-40B4-BE49-F238E27FC236}">
                <a16:creationId xmlns:a16="http://schemas.microsoft.com/office/drawing/2014/main" id="{FB6D160A-A00D-BCDA-2A47-D85CF2EC6851}"/>
              </a:ext>
            </a:extLst>
          </p:cNvPr>
          <p:cNvSpPr/>
          <p:nvPr/>
        </p:nvSpPr>
        <p:spPr>
          <a:xfrm>
            <a:off x="6537960" y="4123944"/>
            <a:ext cx="10789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</a:t>
            </a:r>
            <a:endParaRPr lang="en-US" sz="1700" dirty="0"/>
          </a:p>
        </p:txBody>
      </p:sp>
      <p:sp>
        <p:nvSpPr>
          <p:cNvPr id="121" name="Text 52">
            <a:extLst>
              <a:ext uri="{FF2B5EF4-FFF2-40B4-BE49-F238E27FC236}">
                <a16:creationId xmlns:a16="http://schemas.microsoft.com/office/drawing/2014/main" id="{60BA7E6C-CE8D-40BA-372D-BD76A55F8D51}"/>
              </a:ext>
            </a:extLst>
          </p:cNvPr>
          <p:cNvSpPr/>
          <p:nvPr/>
        </p:nvSpPr>
        <p:spPr>
          <a:xfrm>
            <a:off x="6537960" y="4352544"/>
            <a:ext cx="1078992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Endpoints</a:t>
            </a:r>
            <a:endParaRPr lang="en-US" sz="750" dirty="0"/>
          </a:p>
        </p:txBody>
      </p:sp>
      <p:sp>
        <p:nvSpPr>
          <p:cNvPr id="122" name="Shape 53">
            <a:extLst>
              <a:ext uri="{FF2B5EF4-FFF2-40B4-BE49-F238E27FC236}">
                <a16:creationId xmlns:a16="http://schemas.microsoft.com/office/drawing/2014/main" id="{345AB814-B670-CD4D-311E-0E252F5DA228}"/>
              </a:ext>
            </a:extLst>
          </p:cNvPr>
          <p:cNvSpPr/>
          <p:nvPr/>
        </p:nvSpPr>
        <p:spPr>
          <a:xfrm>
            <a:off x="7726680" y="4114800"/>
            <a:ext cx="1078992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3" name="Shape 54">
            <a:extLst>
              <a:ext uri="{FF2B5EF4-FFF2-40B4-BE49-F238E27FC236}">
                <a16:creationId xmlns:a16="http://schemas.microsoft.com/office/drawing/2014/main" id="{1418AEEE-7094-D6D4-AA09-1CD32CE17822}"/>
              </a:ext>
            </a:extLst>
          </p:cNvPr>
          <p:cNvSpPr/>
          <p:nvPr/>
        </p:nvSpPr>
        <p:spPr>
          <a:xfrm>
            <a:off x="7726680" y="4114800"/>
            <a:ext cx="107899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4" name="Text 55">
            <a:extLst>
              <a:ext uri="{FF2B5EF4-FFF2-40B4-BE49-F238E27FC236}">
                <a16:creationId xmlns:a16="http://schemas.microsoft.com/office/drawing/2014/main" id="{23E00F46-93EE-D511-C854-A2F0D5458707}"/>
              </a:ext>
            </a:extLst>
          </p:cNvPr>
          <p:cNvSpPr/>
          <p:nvPr/>
        </p:nvSpPr>
        <p:spPr>
          <a:xfrm>
            <a:off x="7726680" y="4123944"/>
            <a:ext cx="107899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1700" dirty="0"/>
          </a:p>
        </p:txBody>
      </p:sp>
      <p:sp>
        <p:nvSpPr>
          <p:cNvPr id="125" name="Text 56">
            <a:extLst>
              <a:ext uri="{FF2B5EF4-FFF2-40B4-BE49-F238E27FC236}">
                <a16:creationId xmlns:a16="http://schemas.microsoft.com/office/drawing/2014/main" id="{22ADDBAB-9D3F-6932-B5BA-8BDB528BB700}"/>
              </a:ext>
            </a:extLst>
          </p:cNvPr>
          <p:cNvSpPr/>
          <p:nvPr/>
        </p:nvSpPr>
        <p:spPr>
          <a:xfrm>
            <a:off x="7726680" y="4352544"/>
            <a:ext cx="1078992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 Members</a:t>
            </a:r>
            <a:endParaRPr lang="en-US" sz="750" dirty="0"/>
          </a:p>
        </p:txBody>
      </p:sp>
      <p:sp>
        <p:nvSpPr>
          <p:cNvPr id="126" name="Shape 57">
            <a:extLst>
              <a:ext uri="{FF2B5EF4-FFF2-40B4-BE49-F238E27FC236}">
                <a16:creationId xmlns:a16="http://schemas.microsoft.com/office/drawing/2014/main" id="{793A62F4-65B9-458D-C000-F841ADC03719}"/>
              </a:ext>
            </a:extLst>
          </p:cNvPr>
          <p:cNvSpPr/>
          <p:nvPr/>
        </p:nvSpPr>
        <p:spPr>
          <a:xfrm>
            <a:off x="4160520" y="4535424"/>
            <a:ext cx="4645152" cy="237744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7" name="Shape 58">
            <a:extLst>
              <a:ext uri="{FF2B5EF4-FFF2-40B4-BE49-F238E27FC236}">
                <a16:creationId xmlns:a16="http://schemas.microsoft.com/office/drawing/2014/main" id="{B4FC4D5D-1E61-329D-F6B1-DEF092202384}"/>
              </a:ext>
            </a:extLst>
          </p:cNvPr>
          <p:cNvSpPr/>
          <p:nvPr/>
        </p:nvSpPr>
        <p:spPr>
          <a:xfrm>
            <a:off x="4160520" y="4608576"/>
            <a:ext cx="45720" cy="1645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8" name="Text 59">
            <a:extLst>
              <a:ext uri="{FF2B5EF4-FFF2-40B4-BE49-F238E27FC236}">
                <a16:creationId xmlns:a16="http://schemas.microsoft.com/office/drawing/2014/main" id="{F5BC206D-16A2-D5E9-B38C-B97F1FD72FEE}"/>
              </a:ext>
            </a:extLst>
          </p:cNvPr>
          <p:cNvSpPr/>
          <p:nvPr/>
        </p:nvSpPr>
        <p:spPr>
          <a:xfrm>
            <a:off x="4184904" y="4588764"/>
            <a:ext cx="19202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🔗  UI Automation (RF + Pytest):</a:t>
            </a:r>
            <a:endParaRPr lang="en-US" sz="750" dirty="0"/>
          </a:p>
        </p:txBody>
      </p:sp>
      <p:sp>
        <p:nvSpPr>
          <p:cNvPr id="129" name="Text 60">
            <a:extLst>
              <a:ext uri="{FF2B5EF4-FFF2-40B4-BE49-F238E27FC236}">
                <a16:creationId xmlns:a16="http://schemas.microsoft.com/office/drawing/2014/main" id="{C4A7FD3F-0371-AAD4-6522-37A155BBD9CA}"/>
              </a:ext>
            </a:extLst>
          </p:cNvPr>
          <p:cNvSpPr/>
          <p:nvPr/>
        </p:nvSpPr>
        <p:spPr>
          <a:xfrm>
            <a:off x="5530088" y="4627880"/>
            <a:ext cx="3293872" cy="914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i="1" dirty="0">
                <a:solidFill>
                  <a:schemeClr val="bg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https://github.com/nishchayav/selenium-python/tree/main/CAPSTONE-PROJECT/capstone-project-group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0" name="Shape 61">
            <a:extLst>
              <a:ext uri="{FF2B5EF4-FFF2-40B4-BE49-F238E27FC236}">
                <a16:creationId xmlns:a16="http://schemas.microsoft.com/office/drawing/2014/main" id="{6A15DBD6-126F-8A5A-1EEC-BC90BE01F6A7}"/>
              </a:ext>
            </a:extLst>
          </p:cNvPr>
          <p:cNvSpPr/>
          <p:nvPr/>
        </p:nvSpPr>
        <p:spPr>
          <a:xfrm>
            <a:off x="4160520" y="4791456"/>
            <a:ext cx="4645152" cy="164592"/>
          </a:xfrm>
          <a:prstGeom prst="rect">
            <a:avLst/>
          </a:prstGeom>
          <a:solidFill>
            <a:srgbClr val="2A4A2A"/>
          </a:solidFill>
          <a:ln w="12700">
            <a:solidFill>
              <a:srgbClr val="2A4A2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1" name="Shape 62">
            <a:extLst>
              <a:ext uri="{FF2B5EF4-FFF2-40B4-BE49-F238E27FC236}">
                <a16:creationId xmlns:a16="http://schemas.microsoft.com/office/drawing/2014/main" id="{DFC6068C-AF96-81B5-85C7-059EF630A1C8}"/>
              </a:ext>
            </a:extLst>
          </p:cNvPr>
          <p:cNvSpPr/>
          <p:nvPr/>
        </p:nvSpPr>
        <p:spPr>
          <a:xfrm>
            <a:off x="4160520" y="4791456"/>
            <a:ext cx="45720" cy="1645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2" name="Text 63">
            <a:extLst>
              <a:ext uri="{FF2B5EF4-FFF2-40B4-BE49-F238E27FC236}">
                <a16:creationId xmlns:a16="http://schemas.microsoft.com/office/drawing/2014/main" id="{F598BE0D-4163-1582-8AFF-3246215C9E6E}"/>
              </a:ext>
            </a:extLst>
          </p:cNvPr>
          <p:cNvSpPr/>
          <p:nvPr/>
        </p:nvSpPr>
        <p:spPr>
          <a:xfrm>
            <a:off x="4224528" y="4791456"/>
            <a:ext cx="19202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🔗  Foodie App API Testing:</a:t>
            </a:r>
            <a:endParaRPr lang="en-US" sz="750" dirty="0"/>
          </a:p>
        </p:txBody>
      </p:sp>
      <p:sp>
        <p:nvSpPr>
          <p:cNvPr id="133" name="Text 64">
            <a:extLst>
              <a:ext uri="{FF2B5EF4-FFF2-40B4-BE49-F238E27FC236}">
                <a16:creationId xmlns:a16="http://schemas.microsoft.com/office/drawing/2014/main" id="{B415EDA9-867C-45BD-C395-C583E4707C24}"/>
              </a:ext>
            </a:extLst>
          </p:cNvPr>
          <p:cNvSpPr/>
          <p:nvPr/>
        </p:nvSpPr>
        <p:spPr>
          <a:xfrm>
            <a:off x="5687568" y="4787392"/>
            <a:ext cx="3118104" cy="150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" i="1" dirty="0">
                <a:solidFill>
                  <a:schemeClr val="bg1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https://github.com/nishchayav/selenium-python/tree/main/CASE-STUDIES/Foodie-App-REST_API</a:t>
            </a:r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34" name="Shape 65">
            <a:extLst>
              <a:ext uri="{FF2B5EF4-FFF2-40B4-BE49-F238E27FC236}">
                <a16:creationId xmlns:a16="http://schemas.microsoft.com/office/drawing/2014/main" id="{A0D96991-8D82-8780-AA8E-1F0406BC9416}"/>
              </a:ext>
            </a:extLst>
          </p:cNvPr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5" name="Text 66">
            <a:extLst>
              <a:ext uri="{FF2B5EF4-FFF2-40B4-BE49-F238E27FC236}">
                <a16:creationId xmlns:a16="http://schemas.microsoft.com/office/drawing/2014/main" id="{6F49A9B0-20AD-3D69-90DF-BF3EE4DFBE8C}"/>
              </a:ext>
            </a:extLst>
          </p:cNvPr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Team Presentation 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Team: 3 members · each explains their assigned module to the trainer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2918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🤖  Robot Framework Team  —  Who Presents What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6576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243584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1024128" y="1353312"/>
            <a:ext cx="658368" cy="65836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412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👤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0292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 err="1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Abhiramakrishna</a:t>
            </a: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M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502920" y="2359152"/>
            <a:ext cx="2468880" cy="2011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0292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1 — User Registration &amp; Login</a:t>
            </a:r>
            <a:endParaRPr lang="en-US" sz="800" dirty="0"/>
          </a:p>
        </p:txBody>
      </p:sp>
      <p:sp>
        <p:nvSpPr>
          <p:cNvPr id="17" name="Shape 15"/>
          <p:cNvSpPr/>
          <p:nvPr/>
        </p:nvSpPr>
        <p:spPr>
          <a:xfrm>
            <a:off x="50292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566928" y="268833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4980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tc01_register_login.robot test suite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566928" y="3035808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980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Register page automation steps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566928" y="3383280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4980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dynamic email generation using email_generator.robot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566928" y="3730752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4980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CSV data from register_data.csv (3 user rows)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566928" y="4078224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4980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Demonstrate Login keyword flow after registration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566928" y="442569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74980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report.html → pass results for TC01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329184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3291840" y="1243584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3950208" y="1353312"/>
            <a:ext cx="658368" cy="65836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395020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🔍</a:t>
            </a:r>
            <a:endParaRPr lang="en-US" sz="2000" dirty="0"/>
          </a:p>
        </p:txBody>
      </p:sp>
      <p:sp>
        <p:nvSpPr>
          <p:cNvPr id="34" name="Text 32"/>
          <p:cNvSpPr/>
          <p:nvPr/>
        </p:nvSpPr>
        <p:spPr>
          <a:xfrm>
            <a:off x="342900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Thanmayi </a:t>
            </a:r>
            <a:r>
              <a:rPr lang="en-US" sz="1200" b="1" dirty="0" err="1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Gollavilli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3429000" y="2359152"/>
            <a:ext cx="2468880" cy="2011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342900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2 — Product Search &amp; Product Details</a:t>
            </a:r>
            <a:endParaRPr lang="en-US" sz="800" dirty="0"/>
          </a:p>
        </p:txBody>
      </p:sp>
      <p:sp>
        <p:nvSpPr>
          <p:cNvPr id="37" name="Shape 35"/>
          <p:cNvSpPr/>
          <p:nvPr/>
        </p:nvSpPr>
        <p:spPr>
          <a:xfrm>
            <a:off x="342900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3493008" y="268833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367588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tc02_search_product.robot test suite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3493008" y="3035808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367588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search box automation &amp; product selection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3493008" y="3383280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367588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search_data.csv driving 3 different product searches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3493008" y="3730752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367588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locators.robot — how search &amp; product locators are defined</a:t>
            </a:r>
            <a:endParaRPr lang="en-US" sz="850" dirty="0"/>
          </a:p>
        </p:txBody>
      </p:sp>
      <p:sp>
        <p:nvSpPr>
          <p:cNvPr id="46" name="Shape 44"/>
          <p:cNvSpPr/>
          <p:nvPr/>
        </p:nvSpPr>
        <p:spPr>
          <a:xfrm>
            <a:off x="3493008" y="4078224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367588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Demonstrate keyword: Search Product, Verify Product Page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3493008" y="442569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367588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log.html → step-by-step search execution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621792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6217920" y="1243584"/>
            <a:ext cx="2779776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50"/>
          <p:cNvSpPr/>
          <p:nvPr/>
        </p:nvSpPr>
        <p:spPr>
          <a:xfrm>
            <a:off x="6876288" y="1353312"/>
            <a:ext cx="658368" cy="658368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687628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🛒</a:t>
            </a:r>
            <a:endParaRPr lang="en-US" sz="2000" dirty="0"/>
          </a:p>
        </p:txBody>
      </p:sp>
      <p:sp>
        <p:nvSpPr>
          <p:cNvPr id="54" name="Text 52"/>
          <p:cNvSpPr/>
          <p:nvPr/>
        </p:nvSpPr>
        <p:spPr>
          <a:xfrm>
            <a:off x="635508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Mohan Rupesh </a:t>
            </a: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6355080" y="2359152"/>
            <a:ext cx="2468880" cy="20116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635508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3 — Add to Cart · Update Cart · Remove · Logout</a:t>
            </a:r>
            <a:endParaRPr lang="en-US" sz="800" dirty="0"/>
          </a:p>
        </p:txBody>
      </p:sp>
      <p:sp>
        <p:nvSpPr>
          <p:cNvPr id="57" name="Shape 55"/>
          <p:cNvSpPr/>
          <p:nvPr/>
        </p:nvSpPr>
        <p:spPr>
          <a:xfrm>
            <a:off x="635508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6419088" y="2688336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660196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Add to Cart — add_to_cart.robot</a:t>
            </a:r>
            <a:endParaRPr lang="en-US" sz="850" dirty="0"/>
          </a:p>
        </p:txBody>
      </p:sp>
      <p:sp>
        <p:nvSpPr>
          <p:cNvPr id="60" name="Shape 58"/>
          <p:cNvSpPr/>
          <p:nvPr/>
        </p:nvSpPr>
        <p:spPr>
          <a:xfrm>
            <a:off x="6419088" y="3035808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9"/>
          <p:cNvSpPr/>
          <p:nvPr/>
        </p:nvSpPr>
        <p:spPr>
          <a:xfrm>
            <a:off x="660196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TC04: Cart Update &amp; Remove — cart_update_remove.robot</a:t>
            </a:r>
            <a:endParaRPr lang="en-US" sz="850" dirty="0"/>
          </a:p>
        </p:txBody>
      </p:sp>
      <p:sp>
        <p:nvSpPr>
          <p:cNvPr id="62" name="Shape 60"/>
          <p:cNvSpPr/>
          <p:nvPr/>
        </p:nvSpPr>
        <p:spPr>
          <a:xfrm>
            <a:off x="6419088" y="3383280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61"/>
          <p:cNvSpPr/>
          <p:nvPr/>
        </p:nvSpPr>
        <p:spPr>
          <a:xfrm>
            <a:off x="660196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TC05: Session Logout — tc05_logout.robot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6419088" y="3730752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660196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Defensive keyword: Run Keyword And Return Status for out-of-stock</a:t>
            </a:r>
            <a:endParaRPr lang="en-US" sz="850" dirty="0"/>
          </a:p>
        </p:txBody>
      </p:sp>
      <p:sp>
        <p:nvSpPr>
          <p:cNvPr id="66" name="Shape 64"/>
          <p:cNvSpPr/>
          <p:nvPr/>
        </p:nvSpPr>
        <p:spPr>
          <a:xfrm>
            <a:off x="6419088" y="4078224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660196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tc0_endtoend_flow.robot — the full E2E suite</a:t>
            </a:r>
            <a:endParaRPr lang="en-US" sz="850" dirty="0"/>
          </a:p>
        </p:txBody>
      </p:sp>
      <p:sp>
        <p:nvSpPr>
          <p:cNvPr id="68" name="Shape 66"/>
          <p:cNvSpPr/>
          <p:nvPr/>
        </p:nvSpPr>
        <p:spPr>
          <a:xfrm>
            <a:off x="6419088" y="4425696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9" name="Text 67"/>
          <p:cNvSpPr/>
          <p:nvPr/>
        </p:nvSpPr>
        <p:spPr>
          <a:xfrm>
            <a:off x="660196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combined report.html — all 5 suites passing</a:t>
            </a:r>
            <a:endParaRPr lang="en-US" sz="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Keywords, Resources &amp; Automation Concepts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common.robot · locators.robot · keyword-driven design · 6 key automation practices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2633472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263347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778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common.robot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2920" y="1152144"/>
            <a:ext cx="23774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Shared lifecycle — imported by all suites</a:t>
            </a:r>
            <a:endParaRPr lang="en-US" sz="800" dirty="0"/>
          </a:p>
        </p:txBody>
      </p:sp>
      <p:sp>
        <p:nvSpPr>
          <p:cNvPr id="12" name="Shape 10"/>
          <p:cNvSpPr/>
          <p:nvPr/>
        </p:nvSpPr>
        <p:spPr>
          <a:xfrm>
            <a:off x="502920" y="1353312"/>
            <a:ext cx="237744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02920" y="1444752"/>
            <a:ext cx="2395728" cy="9692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502920" y="1444752"/>
            <a:ext cx="45720" cy="9692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658368" y="1490472"/>
            <a:ext cx="13716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Open Site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2103120" y="1508760"/>
            <a:ext cx="68580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2103120" y="1508760"/>
            <a:ext cx="6858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Suite Setup</a:t>
            </a:r>
            <a:endParaRPr lang="en-US" sz="700" dirty="0"/>
          </a:p>
        </p:txBody>
      </p:sp>
      <p:sp>
        <p:nvSpPr>
          <p:cNvPr id="18" name="Text 16"/>
          <p:cNvSpPr/>
          <p:nvPr/>
        </p:nvSpPr>
        <p:spPr>
          <a:xfrm>
            <a:off x="658368" y="1847088"/>
            <a:ext cx="21488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Opens browser, navigates to BASE_URL, maximizes window, sets 10s implicit timeout. Runs once before all tests.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502920" y="2523744"/>
            <a:ext cx="2395728" cy="9692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02920" y="2523744"/>
            <a:ext cx="45720" cy="9692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658368" y="2569464"/>
            <a:ext cx="13716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Close Site</a:t>
            </a:r>
            <a:endParaRPr lang="en-US" sz="1000" dirty="0"/>
          </a:p>
        </p:txBody>
      </p:sp>
      <p:sp>
        <p:nvSpPr>
          <p:cNvPr id="22" name="Shape 20"/>
          <p:cNvSpPr/>
          <p:nvPr/>
        </p:nvSpPr>
        <p:spPr>
          <a:xfrm>
            <a:off x="2103120" y="2587752"/>
            <a:ext cx="68580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2103120" y="2587752"/>
            <a:ext cx="6858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Suite Teardown</a:t>
            </a:r>
            <a:endParaRPr lang="en-US" sz="700" dirty="0"/>
          </a:p>
        </p:txBody>
      </p:sp>
      <p:sp>
        <p:nvSpPr>
          <p:cNvPr id="24" name="Text 22"/>
          <p:cNvSpPr/>
          <p:nvPr/>
        </p:nvSpPr>
        <p:spPr>
          <a:xfrm>
            <a:off x="658368" y="2926080"/>
            <a:ext cx="21488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Closes browser cleanly after all tests complete. Ensures no zombie browser windows remain open.</a:t>
            </a:r>
            <a:endParaRPr lang="en-US" sz="900" dirty="0"/>
          </a:p>
        </p:txBody>
      </p:sp>
      <p:sp>
        <p:nvSpPr>
          <p:cNvPr id="25" name="Shape 23"/>
          <p:cNvSpPr/>
          <p:nvPr/>
        </p:nvSpPr>
        <p:spPr>
          <a:xfrm>
            <a:off x="502920" y="3602736"/>
            <a:ext cx="2395728" cy="9692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6" name="Shape 24"/>
          <p:cNvSpPr/>
          <p:nvPr/>
        </p:nvSpPr>
        <p:spPr>
          <a:xfrm>
            <a:off x="502920" y="3602736"/>
            <a:ext cx="45720" cy="9692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658368" y="3648456"/>
            <a:ext cx="13716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Take Screenshot</a:t>
            </a:r>
            <a:endParaRPr lang="en-US" sz="1000" dirty="0"/>
          </a:p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On Failure</a:t>
            </a:r>
            <a:endParaRPr lang="en-US" sz="1000" dirty="0"/>
          </a:p>
        </p:txBody>
      </p:sp>
      <p:sp>
        <p:nvSpPr>
          <p:cNvPr id="28" name="Shape 26"/>
          <p:cNvSpPr/>
          <p:nvPr/>
        </p:nvSpPr>
        <p:spPr>
          <a:xfrm>
            <a:off x="2103120" y="3666744"/>
            <a:ext cx="68580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2103120" y="3666744"/>
            <a:ext cx="6858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Teardown</a:t>
            </a:r>
            <a:endParaRPr lang="en-US" sz="700" dirty="0"/>
          </a:p>
        </p:txBody>
      </p:sp>
      <p:sp>
        <p:nvSpPr>
          <p:cNvPr id="30" name="Text 28"/>
          <p:cNvSpPr/>
          <p:nvPr/>
        </p:nvSpPr>
        <p:spPr>
          <a:xfrm>
            <a:off x="658368" y="4005072"/>
            <a:ext cx="21488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Runs after every test. Captures a timestamped PNG at the exact moment of failure and attaches to log.html.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3154680" y="804672"/>
            <a:ext cx="2633472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3154680" y="804672"/>
            <a:ext cx="2633472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3291840" y="8778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locators.robot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3291840" y="1152144"/>
            <a:ext cx="23774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element locators in one file</a:t>
            </a:r>
            <a:endParaRPr lang="en-US" sz="800" dirty="0"/>
          </a:p>
        </p:txBody>
      </p:sp>
      <p:sp>
        <p:nvSpPr>
          <p:cNvPr id="35" name="Shape 33"/>
          <p:cNvSpPr/>
          <p:nvPr/>
        </p:nvSpPr>
        <p:spPr>
          <a:xfrm>
            <a:off x="3291840" y="1353312"/>
            <a:ext cx="237744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3291840" y="1444752"/>
            <a:ext cx="2395728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3291840" y="1444752"/>
            <a:ext cx="45720" cy="71323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3438144" y="1490472"/>
            <a:ext cx="5943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id=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4078224" y="1490472"/>
            <a:ext cx="24231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Email, password, phone, confirm password fields — unique HTML id attributes</a:t>
            </a:r>
            <a:endParaRPr lang="en-US" sz="850" dirty="0"/>
          </a:p>
        </p:txBody>
      </p:sp>
      <p:sp>
        <p:nvSpPr>
          <p:cNvPr id="40" name="Text 38"/>
          <p:cNvSpPr/>
          <p:nvPr/>
        </p:nvSpPr>
        <p:spPr>
          <a:xfrm>
            <a:off x="3438144" y="1746504"/>
            <a:ext cx="30632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2B6CB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id=input-email</a:t>
            </a:r>
            <a:endParaRPr lang="en-US" sz="800" dirty="0"/>
          </a:p>
        </p:txBody>
      </p:sp>
      <p:sp>
        <p:nvSpPr>
          <p:cNvPr id="41" name="Shape 39"/>
          <p:cNvSpPr/>
          <p:nvPr/>
        </p:nvSpPr>
        <p:spPr>
          <a:xfrm>
            <a:off x="3291840" y="2267712"/>
            <a:ext cx="2395728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3291840" y="2267712"/>
            <a:ext cx="45720" cy="71323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3438144" y="2313432"/>
            <a:ext cx="5943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name=</a:t>
            </a:r>
            <a:endParaRPr lang="en-US" sz="1200" dirty="0"/>
          </a:p>
        </p:txBody>
      </p:sp>
      <p:sp>
        <p:nvSpPr>
          <p:cNvPr id="44" name="Text 42"/>
          <p:cNvSpPr/>
          <p:nvPr/>
        </p:nvSpPr>
        <p:spPr>
          <a:xfrm>
            <a:off x="4078224" y="2313432"/>
            <a:ext cx="24231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box on home page — using name attribute value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3438144" y="2569464"/>
            <a:ext cx="30632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2B6CB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name=search</a:t>
            </a:r>
            <a:endParaRPr lang="en-US" sz="800" dirty="0"/>
          </a:p>
        </p:txBody>
      </p:sp>
      <p:sp>
        <p:nvSpPr>
          <p:cNvPr id="46" name="Shape 44"/>
          <p:cNvSpPr/>
          <p:nvPr/>
        </p:nvSpPr>
        <p:spPr>
          <a:xfrm>
            <a:off x="3291840" y="3090672"/>
            <a:ext cx="2395728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7" name="Shape 45"/>
          <p:cNvSpPr/>
          <p:nvPr/>
        </p:nvSpPr>
        <p:spPr>
          <a:xfrm>
            <a:off x="3291840" y="3090672"/>
            <a:ext cx="45720" cy="71323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6"/>
          <p:cNvSpPr/>
          <p:nvPr/>
        </p:nvSpPr>
        <p:spPr>
          <a:xfrm>
            <a:off x="3438144" y="3136392"/>
            <a:ext cx="5943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xpath=</a:t>
            </a:r>
            <a:endParaRPr lang="en-US" sz="1200" dirty="0"/>
          </a:p>
        </p:txBody>
      </p:sp>
      <p:sp>
        <p:nvSpPr>
          <p:cNvPr id="49" name="Text 47"/>
          <p:cNvSpPr/>
          <p:nvPr/>
        </p:nvSpPr>
        <p:spPr>
          <a:xfrm>
            <a:off x="4078224" y="3136392"/>
            <a:ext cx="24231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Navigation links, page headings, labels — flexible path expressions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3438144" y="3392424"/>
            <a:ext cx="30632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2B6CB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xpath=//a[@href*='login']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3291840" y="3913632"/>
            <a:ext cx="2395728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2" name="Shape 50"/>
          <p:cNvSpPr/>
          <p:nvPr/>
        </p:nvSpPr>
        <p:spPr>
          <a:xfrm>
            <a:off x="3291840" y="3913632"/>
            <a:ext cx="45720" cy="71323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3438144" y="3959352"/>
            <a:ext cx="5943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css=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4078224" y="3959352"/>
            <a:ext cx="242316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Submit buttons via CSS class selectors — short and reliable</a:t>
            </a:r>
            <a:endParaRPr lang="en-US" sz="850" dirty="0"/>
          </a:p>
        </p:txBody>
      </p:sp>
      <p:sp>
        <p:nvSpPr>
          <p:cNvPr id="55" name="Text 53"/>
          <p:cNvSpPr/>
          <p:nvPr/>
        </p:nvSpPr>
        <p:spPr>
          <a:xfrm>
            <a:off x="3438144" y="4215384"/>
            <a:ext cx="30632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2B6CB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css=input.btn-primary</a:t>
            </a:r>
            <a:endParaRPr lang="en-US" sz="800" dirty="0"/>
          </a:p>
        </p:txBody>
      </p:sp>
      <p:sp>
        <p:nvSpPr>
          <p:cNvPr id="56" name="Shape 54"/>
          <p:cNvSpPr/>
          <p:nvPr/>
        </p:nvSpPr>
        <p:spPr>
          <a:xfrm>
            <a:off x="3291840" y="4736592"/>
            <a:ext cx="2395728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5"/>
          <p:cNvSpPr/>
          <p:nvPr/>
        </p:nvSpPr>
        <p:spPr>
          <a:xfrm>
            <a:off x="3337560" y="4736592"/>
            <a:ext cx="233172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💡 Change only locators.robot when the site updates — tests stay intact.</a:t>
            </a:r>
            <a:endParaRPr lang="en-US" sz="750" dirty="0"/>
          </a:p>
        </p:txBody>
      </p:sp>
      <p:sp>
        <p:nvSpPr>
          <p:cNvPr id="58" name="Shape 56"/>
          <p:cNvSpPr/>
          <p:nvPr/>
        </p:nvSpPr>
        <p:spPr>
          <a:xfrm>
            <a:off x="5943600" y="804672"/>
            <a:ext cx="283464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9" name="Shape 57"/>
          <p:cNvSpPr/>
          <p:nvPr/>
        </p:nvSpPr>
        <p:spPr>
          <a:xfrm>
            <a:off x="5943600" y="804672"/>
            <a:ext cx="28346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0" name="Text 58"/>
          <p:cNvSpPr/>
          <p:nvPr/>
        </p:nvSpPr>
        <p:spPr>
          <a:xfrm>
            <a:off x="6080760" y="877824"/>
            <a:ext cx="25603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 Key Automation Concepts</a:t>
            </a:r>
            <a:endParaRPr lang="en-US" sz="1050" dirty="0"/>
          </a:p>
        </p:txBody>
      </p:sp>
      <p:sp>
        <p:nvSpPr>
          <p:cNvPr id="61" name="Shape 59"/>
          <p:cNvSpPr/>
          <p:nvPr/>
        </p:nvSpPr>
        <p:spPr>
          <a:xfrm>
            <a:off x="6080760" y="1161288"/>
            <a:ext cx="256032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Shape 60"/>
          <p:cNvSpPr/>
          <p:nvPr/>
        </p:nvSpPr>
        <p:spPr>
          <a:xfrm>
            <a:off x="6080760" y="126187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3" name="Shape 61"/>
          <p:cNvSpPr/>
          <p:nvPr/>
        </p:nvSpPr>
        <p:spPr>
          <a:xfrm>
            <a:off x="6080760" y="1261872"/>
            <a:ext cx="45720" cy="47548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632" y="1316736"/>
            <a:ext cx="256032" cy="256032"/>
          </a:xfrm>
          <a:prstGeom prst="rect">
            <a:avLst/>
          </a:prstGeom>
        </p:spPr>
      </p:pic>
      <p:sp>
        <p:nvSpPr>
          <p:cNvPr id="65" name="Text 62"/>
          <p:cNvSpPr/>
          <p:nvPr/>
        </p:nvSpPr>
        <p:spPr>
          <a:xfrm>
            <a:off x="6547104" y="129844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 Object Model</a:t>
            </a:r>
            <a:endParaRPr lang="en-US" sz="950" dirty="0"/>
          </a:p>
        </p:txBody>
      </p:sp>
      <p:sp>
        <p:nvSpPr>
          <p:cNvPr id="66" name="Text 63"/>
          <p:cNvSpPr/>
          <p:nvPr/>
        </p:nvSpPr>
        <p:spPr>
          <a:xfrm>
            <a:off x="6547104" y="149961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Locators separated from actions — tests never touch Selenium directly</a:t>
            </a:r>
            <a:endParaRPr lang="en-US" sz="800" dirty="0"/>
          </a:p>
        </p:txBody>
      </p:sp>
      <p:sp>
        <p:nvSpPr>
          <p:cNvPr id="67" name="Shape 64"/>
          <p:cNvSpPr/>
          <p:nvPr/>
        </p:nvSpPr>
        <p:spPr>
          <a:xfrm>
            <a:off x="6080760" y="181051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8" name="Shape 65"/>
          <p:cNvSpPr/>
          <p:nvPr/>
        </p:nvSpPr>
        <p:spPr>
          <a:xfrm>
            <a:off x="6080760" y="1810512"/>
            <a:ext cx="45720" cy="47548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632" y="1865376"/>
            <a:ext cx="256032" cy="256032"/>
          </a:xfrm>
          <a:prstGeom prst="rect">
            <a:avLst/>
          </a:prstGeom>
        </p:spPr>
      </p:pic>
      <p:sp>
        <p:nvSpPr>
          <p:cNvPr id="70" name="Text 66"/>
          <p:cNvSpPr/>
          <p:nvPr/>
        </p:nvSpPr>
        <p:spPr>
          <a:xfrm>
            <a:off x="6547104" y="184708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Keyword-Driven</a:t>
            </a:r>
            <a:endParaRPr lang="en-US" sz="950" dirty="0"/>
          </a:p>
        </p:txBody>
      </p:sp>
      <p:sp>
        <p:nvSpPr>
          <p:cNvPr id="71" name="Text 67"/>
          <p:cNvSpPr/>
          <p:nvPr/>
        </p:nvSpPr>
        <p:spPr>
          <a:xfrm>
            <a:off x="6547104" y="204825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Human-readable steps — Click Element, Input Text, no raw code in tests</a:t>
            </a:r>
            <a:endParaRPr lang="en-US" sz="800" dirty="0"/>
          </a:p>
        </p:txBody>
      </p:sp>
      <p:sp>
        <p:nvSpPr>
          <p:cNvPr id="72" name="Shape 68"/>
          <p:cNvSpPr/>
          <p:nvPr/>
        </p:nvSpPr>
        <p:spPr>
          <a:xfrm>
            <a:off x="6080760" y="235915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3" name="Shape 69"/>
          <p:cNvSpPr/>
          <p:nvPr/>
        </p:nvSpPr>
        <p:spPr>
          <a:xfrm>
            <a:off x="6080760" y="2359152"/>
            <a:ext cx="45720" cy="47548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32" y="2414016"/>
            <a:ext cx="256032" cy="256032"/>
          </a:xfrm>
          <a:prstGeom prst="rect">
            <a:avLst/>
          </a:prstGeom>
        </p:spPr>
      </p:pic>
      <p:sp>
        <p:nvSpPr>
          <p:cNvPr id="75" name="Text 70"/>
          <p:cNvSpPr/>
          <p:nvPr/>
        </p:nvSpPr>
        <p:spPr>
          <a:xfrm>
            <a:off x="6547104" y="239572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</a:t>
            </a:r>
            <a:endParaRPr lang="en-US" sz="950" dirty="0"/>
          </a:p>
        </p:txBody>
      </p:sp>
      <p:sp>
        <p:nvSpPr>
          <p:cNvPr id="76" name="Text 71"/>
          <p:cNvSpPr/>
          <p:nvPr/>
        </p:nvSpPr>
        <p:spPr>
          <a:xfrm>
            <a:off x="6547104" y="259689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 + CSV: one template runs for every row automatically</a:t>
            </a:r>
            <a:endParaRPr lang="en-US" sz="800" dirty="0"/>
          </a:p>
        </p:txBody>
      </p:sp>
      <p:sp>
        <p:nvSpPr>
          <p:cNvPr id="77" name="Shape 72"/>
          <p:cNvSpPr/>
          <p:nvPr/>
        </p:nvSpPr>
        <p:spPr>
          <a:xfrm>
            <a:off x="6080760" y="290779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8" name="Shape 73"/>
          <p:cNvSpPr/>
          <p:nvPr/>
        </p:nvSpPr>
        <p:spPr>
          <a:xfrm>
            <a:off x="6080760" y="2907792"/>
            <a:ext cx="45720" cy="47548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632" y="2962656"/>
            <a:ext cx="256032" cy="256032"/>
          </a:xfrm>
          <a:prstGeom prst="rect">
            <a:avLst/>
          </a:prstGeom>
        </p:spPr>
      </p:pic>
      <p:sp>
        <p:nvSpPr>
          <p:cNvPr id="80" name="Text 74"/>
          <p:cNvSpPr/>
          <p:nvPr/>
        </p:nvSpPr>
        <p:spPr>
          <a:xfrm>
            <a:off x="6547104" y="294436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Explicit Waits</a:t>
            </a:r>
            <a:endParaRPr lang="en-US" sz="950" dirty="0"/>
          </a:p>
        </p:txBody>
      </p:sp>
      <p:sp>
        <p:nvSpPr>
          <p:cNvPr id="81" name="Text 75"/>
          <p:cNvSpPr/>
          <p:nvPr/>
        </p:nvSpPr>
        <p:spPr>
          <a:xfrm>
            <a:off x="6547104" y="314553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Wait Until Element Is Visible before every action — handles slow loads</a:t>
            </a:r>
            <a:endParaRPr lang="en-US" sz="800" dirty="0"/>
          </a:p>
        </p:txBody>
      </p:sp>
      <p:sp>
        <p:nvSpPr>
          <p:cNvPr id="82" name="Shape 76"/>
          <p:cNvSpPr/>
          <p:nvPr/>
        </p:nvSpPr>
        <p:spPr>
          <a:xfrm>
            <a:off x="6080760" y="345643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3" name="Shape 77"/>
          <p:cNvSpPr/>
          <p:nvPr/>
        </p:nvSpPr>
        <p:spPr>
          <a:xfrm>
            <a:off x="6080760" y="3456432"/>
            <a:ext cx="45720" cy="47548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632" y="3511296"/>
            <a:ext cx="256032" cy="256032"/>
          </a:xfrm>
          <a:prstGeom prst="rect">
            <a:avLst/>
          </a:prstGeom>
        </p:spPr>
      </p:pic>
      <p:sp>
        <p:nvSpPr>
          <p:cNvPr id="85" name="Text 78"/>
          <p:cNvSpPr/>
          <p:nvPr/>
        </p:nvSpPr>
        <p:spPr>
          <a:xfrm>
            <a:off x="6547104" y="349300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Defensive Testing</a:t>
            </a:r>
            <a:endParaRPr lang="en-US" sz="950" dirty="0"/>
          </a:p>
        </p:txBody>
      </p:sp>
      <p:sp>
        <p:nvSpPr>
          <p:cNvPr id="86" name="Text 79"/>
          <p:cNvSpPr/>
          <p:nvPr/>
        </p:nvSpPr>
        <p:spPr>
          <a:xfrm>
            <a:off x="6547104" y="369417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Keyword And Return Status handles out-of-stock items gracefully</a:t>
            </a:r>
            <a:endParaRPr lang="en-US" sz="800" dirty="0"/>
          </a:p>
        </p:txBody>
      </p:sp>
      <p:sp>
        <p:nvSpPr>
          <p:cNvPr id="87" name="Shape 80"/>
          <p:cNvSpPr/>
          <p:nvPr/>
        </p:nvSpPr>
        <p:spPr>
          <a:xfrm>
            <a:off x="6080760" y="4005072"/>
            <a:ext cx="2560320" cy="4754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8" name="Shape 81"/>
          <p:cNvSpPr/>
          <p:nvPr/>
        </p:nvSpPr>
        <p:spPr>
          <a:xfrm>
            <a:off x="6080760" y="4005072"/>
            <a:ext cx="45720" cy="47548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8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632" y="4059936"/>
            <a:ext cx="256032" cy="256032"/>
          </a:xfrm>
          <a:prstGeom prst="rect">
            <a:avLst/>
          </a:prstGeom>
        </p:spPr>
      </p:pic>
      <p:sp>
        <p:nvSpPr>
          <p:cNvPr id="90" name="Text 82"/>
          <p:cNvSpPr/>
          <p:nvPr/>
        </p:nvSpPr>
        <p:spPr>
          <a:xfrm>
            <a:off x="6547104" y="4041648"/>
            <a:ext cx="20116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on Fail</a:t>
            </a:r>
            <a:endParaRPr lang="en-US" sz="950" dirty="0"/>
          </a:p>
        </p:txBody>
      </p:sp>
      <p:sp>
        <p:nvSpPr>
          <p:cNvPr id="91" name="Text 83"/>
          <p:cNvSpPr/>
          <p:nvPr/>
        </p:nvSpPr>
        <p:spPr>
          <a:xfrm>
            <a:off x="6547104" y="4242816"/>
            <a:ext cx="20116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Teardown captures browser screen at exact failure moment</a:t>
            </a:r>
            <a:endParaRPr lang="en-US" sz="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Data-Driven Testing with CSV Files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One test template · DataDriver reads CSV · runs once per row · multiple results automatically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22960"/>
            <a:ext cx="1901952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22960"/>
            <a:ext cx="190195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365760" y="850392"/>
            <a:ext cx="1901952" cy="6949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 File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(Data Source)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2240280" y="1005840"/>
            <a:ext cx="27432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8899AA"/>
                </a:solidFill>
              </a:rPr>
              <a:t>→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2542032" y="822960"/>
            <a:ext cx="1901952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2542032" y="822960"/>
            <a:ext cx="1901952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2542032" y="850392"/>
            <a:ext cx="1901952" cy="6949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Reads Rows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4416552" y="1005840"/>
            <a:ext cx="27432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8899AA"/>
                </a:solidFill>
              </a:rPr>
              <a:t>→</a:t>
            </a:r>
            <a:endParaRPr lang="en-US" sz="2000" dirty="0"/>
          </a:p>
        </p:txBody>
      </p:sp>
      <p:sp>
        <p:nvSpPr>
          <p:cNvPr id="16" name="Shape 14"/>
          <p:cNvSpPr/>
          <p:nvPr/>
        </p:nvSpPr>
        <p:spPr>
          <a:xfrm>
            <a:off x="4718304" y="822960"/>
            <a:ext cx="1901952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4718304" y="822960"/>
            <a:ext cx="1901952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4718304" y="850392"/>
            <a:ext cx="1901952" cy="6949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Runs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Once Per Row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6592824" y="1005840"/>
            <a:ext cx="27432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8899AA"/>
                </a:solidFill>
              </a:rPr>
              <a:t>→</a:t>
            </a:r>
            <a:endParaRPr lang="en-US" sz="2000" dirty="0"/>
          </a:p>
        </p:txBody>
      </p:sp>
      <p:sp>
        <p:nvSpPr>
          <p:cNvPr id="20" name="Shape 18"/>
          <p:cNvSpPr/>
          <p:nvPr/>
        </p:nvSpPr>
        <p:spPr>
          <a:xfrm>
            <a:off x="6894576" y="822960"/>
            <a:ext cx="1901952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6894576" y="822960"/>
            <a:ext cx="1901952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6894576" y="850392"/>
            <a:ext cx="1901952" cy="6949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Multiple Results</a:t>
            </a:r>
            <a:endParaRPr lang="en-US" sz="1100" dirty="0"/>
          </a:p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Automatically</a:t>
            </a:r>
            <a:endParaRPr lang="en-US" sz="1100" dirty="0"/>
          </a:p>
        </p:txBody>
      </p:sp>
      <p:sp>
        <p:nvSpPr>
          <p:cNvPr id="23" name="Shape 21"/>
          <p:cNvSpPr/>
          <p:nvPr/>
        </p:nvSpPr>
        <p:spPr>
          <a:xfrm>
            <a:off x="365760" y="1737360"/>
            <a:ext cx="5166360" cy="178308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22"/>
          <p:cNvSpPr/>
          <p:nvPr/>
        </p:nvSpPr>
        <p:spPr>
          <a:xfrm>
            <a:off x="365760" y="1737360"/>
            <a:ext cx="51663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502920" y="1810512"/>
            <a:ext cx="489204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📊  register_data.csv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502920" y="2075688"/>
            <a:ext cx="941832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502920" y="2075688"/>
            <a:ext cx="94183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firstname</a:t>
            </a:r>
            <a:endParaRPr lang="en-US" sz="800" dirty="0"/>
          </a:p>
        </p:txBody>
      </p:sp>
      <p:sp>
        <p:nvSpPr>
          <p:cNvPr id="28" name="Shape 26"/>
          <p:cNvSpPr/>
          <p:nvPr/>
        </p:nvSpPr>
        <p:spPr>
          <a:xfrm>
            <a:off x="1463040" y="2075688"/>
            <a:ext cx="941832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463040" y="2075688"/>
            <a:ext cx="94183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lastname</a:t>
            </a:r>
            <a:endParaRPr lang="en-US" sz="800" dirty="0"/>
          </a:p>
        </p:txBody>
      </p:sp>
      <p:sp>
        <p:nvSpPr>
          <p:cNvPr id="30" name="Shape 28"/>
          <p:cNvSpPr/>
          <p:nvPr/>
        </p:nvSpPr>
        <p:spPr>
          <a:xfrm>
            <a:off x="2423160" y="2075688"/>
            <a:ext cx="941832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2423160" y="2075688"/>
            <a:ext cx="94183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email</a:t>
            </a:r>
            <a:endParaRPr lang="en-US" sz="800" dirty="0"/>
          </a:p>
        </p:txBody>
      </p:sp>
      <p:sp>
        <p:nvSpPr>
          <p:cNvPr id="32" name="Shape 30"/>
          <p:cNvSpPr/>
          <p:nvPr/>
        </p:nvSpPr>
        <p:spPr>
          <a:xfrm>
            <a:off x="3383280" y="2075688"/>
            <a:ext cx="941832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3383280" y="2075688"/>
            <a:ext cx="94183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phone</a:t>
            </a:r>
            <a:endParaRPr lang="en-US" sz="800" dirty="0"/>
          </a:p>
        </p:txBody>
      </p:sp>
      <p:sp>
        <p:nvSpPr>
          <p:cNvPr id="34" name="Shape 32"/>
          <p:cNvSpPr/>
          <p:nvPr/>
        </p:nvSpPr>
        <p:spPr>
          <a:xfrm>
            <a:off x="4343400" y="2075688"/>
            <a:ext cx="941832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4343400" y="2075688"/>
            <a:ext cx="94183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password</a:t>
            </a:r>
            <a:endParaRPr lang="en-US" sz="800" dirty="0"/>
          </a:p>
        </p:txBody>
      </p:sp>
      <p:sp>
        <p:nvSpPr>
          <p:cNvPr id="36" name="Shape 34"/>
          <p:cNvSpPr/>
          <p:nvPr/>
        </p:nvSpPr>
        <p:spPr>
          <a:xfrm>
            <a:off x="502920" y="233172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502920" y="233172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Abhi</a:t>
            </a:r>
            <a:endParaRPr lang="en-US" sz="800" dirty="0"/>
          </a:p>
        </p:txBody>
      </p:sp>
      <p:sp>
        <p:nvSpPr>
          <p:cNvPr id="38" name="Shape 36"/>
          <p:cNvSpPr/>
          <p:nvPr/>
        </p:nvSpPr>
        <p:spPr>
          <a:xfrm>
            <a:off x="1463040" y="233172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1463040" y="233172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Ram</a:t>
            </a:r>
            <a:endParaRPr lang="en-US" sz="800" dirty="0"/>
          </a:p>
        </p:txBody>
      </p:sp>
      <p:sp>
        <p:nvSpPr>
          <p:cNvPr id="40" name="Shape 38"/>
          <p:cNvSpPr/>
          <p:nvPr/>
        </p:nvSpPr>
        <p:spPr>
          <a:xfrm>
            <a:off x="2423160" y="233172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2423160" y="233172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abhi_{rand}@gmail.com</a:t>
            </a:r>
            <a:endParaRPr lang="en-US" sz="800" dirty="0"/>
          </a:p>
        </p:txBody>
      </p:sp>
      <p:sp>
        <p:nvSpPr>
          <p:cNvPr id="42" name="Shape 40"/>
          <p:cNvSpPr/>
          <p:nvPr/>
        </p:nvSpPr>
        <p:spPr>
          <a:xfrm>
            <a:off x="3383280" y="233172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3383280" y="233172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9876543210</a:t>
            </a:r>
            <a:endParaRPr lang="en-US" sz="800" dirty="0"/>
          </a:p>
        </p:txBody>
      </p:sp>
      <p:sp>
        <p:nvSpPr>
          <p:cNvPr id="44" name="Shape 42"/>
          <p:cNvSpPr/>
          <p:nvPr/>
        </p:nvSpPr>
        <p:spPr>
          <a:xfrm>
            <a:off x="4343400" y="233172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4343400" y="233172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Test@123</a:t>
            </a:r>
            <a:endParaRPr lang="en-US" sz="800" dirty="0"/>
          </a:p>
        </p:txBody>
      </p:sp>
      <p:sp>
        <p:nvSpPr>
          <p:cNvPr id="46" name="Shape 44"/>
          <p:cNvSpPr/>
          <p:nvPr/>
        </p:nvSpPr>
        <p:spPr>
          <a:xfrm>
            <a:off x="502920" y="2606040"/>
            <a:ext cx="941832" cy="2560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502920" y="260604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Ranga</a:t>
            </a:r>
            <a:endParaRPr lang="en-US" sz="800" dirty="0"/>
          </a:p>
        </p:txBody>
      </p:sp>
      <p:sp>
        <p:nvSpPr>
          <p:cNvPr id="48" name="Shape 46"/>
          <p:cNvSpPr/>
          <p:nvPr/>
        </p:nvSpPr>
        <p:spPr>
          <a:xfrm>
            <a:off x="1463040" y="2606040"/>
            <a:ext cx="941832" cy="2560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1463040" y="260604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Akash</a:t>
            </a:r>
            <a:endParaRPr lang="en-US" sz="800" dirty="0"/>
          </a:p>
        </p:txBody>
      </p:sp>
      <p:sp>
        <p:nvSpPr>
          <p:cNvPr id="50" name="Shape 48"/>
          <p:cNvSpPr/>
          <p:nvPr/>
        </p:nvSpPr>
        <p:spPr>
          <a:xfrm>
            <a:off x="2423160" y="2606040"/>
            <a:ext cx="941832" cy="2560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9"/>
          <p:cNvSpPr/>
          <p:nvPr/>
        </p:nvSpPr>
        <p:spPr>
          <a:xfrm>
            <a:off x="2423160" y="260604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akash_{rand}@test.com</a:t>
            </a:r>
            <a:endParaRPr lang="en-US" sz="800" dirty="0"/>
          </a:p>
        </p:txBody>
      </p:sp>
      <p:sp>
        <p:nvSpPr>
          <p:cNvPr id="52" name="Shape 50"/>
          <p:cNvSpPr/>
          <p:nvPr/>
        </p:nvSpPr>
        <p:spPr>
          <a:xfrm>
            <a:off x="3383280" y="2606040"/>
            <a:ext cx="941832" cy="2560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3383280" y="260604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9123456789</a:t>
            </a:r>
            <a:endParaRPr lang="en-US" sz="800" dirty="0"/>
          </a:p>
        </p:txBody>
      </p:sp>
      <p:sp>
        <p:nvSpPr>
          <p:cNvPr id="54" name="Shape 52"/>
          <p:cNvSpPr/>
          <p:nvPr/>
        </p:nvSpPr>
        <p:spPr>
          <a:xfrm>
            <a:off x="4343400" y="2606040"/>
            <a:ext cx="941832" cy="25603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Text 53"/>
          <p:cNvSpPr/>
          <p:nvPr/>
        </p:nvSpPr>
        <p:spPr>
          <a:xfrm>
            <a:off x="4343400" y="260604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Akash@123</a:t>
            </a:r>
            <a:endParaRPr lang="en-US" sz="800" dirty="0"/>
          </a:p>
        </p:txBody>
      </p:sp>
      <p:sp>
        <p:nvSpPr>
          <p:cNvPr id="56" name="Shape 54"/>
          <p:cNvSpPr/>
          <p:nvPr/>
        </p:nvSpPr>
        <p:spPr>
          <a:xfrm>
            <a:off x="502920" y="288036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5"/>
          <p:cNvSpPr/>
          <p:nvPr/>
        </p:nvSpPr>
        <p:spPr>
          <a:xfrm>
            <a:off x="502920" y="288036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Durga</a:t>
            </a:r>
            <a:endParaRPr lang="en-US" sz="800" dirty="0"/>
          </a:p>
        </p:txBody>
      </p:sp>
      <p:sp>
        <p:nvSpPr>
          <p:cNvPr id="58" name="Shape 56"/>
          <p:cNvSpPr/>
          <p:nvPr/>
        </p:nvSpPr>
        <p:spPr>
          <a:xfrm>
            <a:off x="1463040" y="288036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1463040" y="288036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Prasad</a:t>
            </a:r>
            <a:endParaRPr lang="en-US" sz="800" dirty="0"/>
          </a:p>
        </p:txBody>
      </p:sp>
      <p:sp>
        <p:nvSpPr>
          <p:cNvPr id="60" name="Shape 58"/>
          <p:cNvSpPr/>
          <p:nvPr/>
        </p:nvSpPr>
        <p:spPr>
          <a:xfrm>
            <a:off x="2423160" y="288036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9"/>
          <p:cNvSpPr/>
          <p:nvPr/>
        </p:nvSpPr>
        <p:spPr>
          <a:xfrm>
            <a:off x="2423160" y="288036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dp_{rand}@mail.com</a:t>
            </a:r>
            <a:endParaRPr lang="en-US" sz="800" dirty="0"/>
          </a:p>
        </p:txBody>
      </p:sp>
      <p:sp>
        <p:nvSpPr>
          <p:cNvPr id="62" name="Shape 60"/>
          <p:cNvSpPr/>
          <p:nvPr/>
        </p:nvSpPr>
        <p:spPr>
          <a:xfrm>
            <a:off x="3383280" y="288036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61"/>
          <p:cNvSpPr/>
          <p:nvPr/>
        </p:nvSpPr>
        <p:spPr>
          <a:xfrm>
            <a:off x="3383280" y="288036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9988776655</a:t>
            </a:r>
            <a:endParaRPr lang="en-US" sz="800" dirty="0"/>
          </a:p>
        </p:txBody>
      </p:sp>
      <p:sp>
        <p:nvSpPr>
          <p:cNvPr id="64" name="Shape 62"/>
          <p:cNvSpPr/>
          <p:nvPr/>
        </p:nvSpPr>
        <p:spPr>
          <a:xfrm>
            <a:off x="4343400" y="2880360"/>
            <a:ext cx="941832" cy="25603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4343400" y="2880360"/>
            <a:ext cx="9418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Prasad@123</a:t>
            </a:r>
            <a:endParaRPr lang="en-US" sz="800" dirty="0"/>
          </a:p>
        </p:txBody>
      </p:sp>
      <p:sp>
        <p:nvSpPr>
          <p:cNvPr id="66" name="Shape 64"/>
          <p:cNvSpPr/>
          <p:nvPr/>
        </p:nvSpPr>
        <p:spPr>
          <a:xfrm>
            <a:off x="5669280" y="1737360"/>
            <a:ext cx="3108960" cy="86868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7" name="Shape 65"/>
          <p:cNvSpPr/>
          <p:nvPr/>
        </p:nvSpPr>
        <p:spPr>
          <a:xfrm>
            <a:off x="5669280" y="1737360"/>
            <a:ext cx="310896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8" name="Text 66"/>
          <p:cNvSpPr/>
          <p:nvPr/>
        </p:nvSpPr>
        <p:spPr>
          <a:xfrm>
            <a:off x="5806440" y="1810512"/>
            <a:ext cx="28346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📊  search_data.csv</a:t>
            </a:r>
            <a:endParaRPr lang="en-US" sz="950" dirty="0"/>
          </a:p>
        </p:txBody>
      </p:sp>
      <p:sp>
        <p:nvSpPr>
          <p:cNvPr id="69" name="Shape 67"/>
          <p:cNvSpPr/>
          <p:nvPr/>
        </p:nvSpPr>
        <p:spPr>
          <a:xfrm>
            <a:off x="5806440" y="2075688"/>
            <a:ext cx="2834640" cy="16459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0" name="Text 68"/>
          <p:cNvSpPr/>
          <p:nvPr/>
        </p:nvSpPr>
        <p:spPr>
          <a:xfrm>
            <a:off x="5806440" y="207568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HP LP3065</a:t>
            </a:r>
            <a:endParaRPr lang="en-US" sz="850" dirty="0"/>
          </a:p>
        </p:txBody>
      </p:sp>
      <p:sp>
        <p:nvSpPr>
          <p:cNvPr id="71" name="Shape 69"/>
          <p:cNvSpPr/>
          <p:nvPr/>
        </p:nvSpPr>
        <p:spPr>
          <a:xfrm>
            <a:off x="5806440" y="2258568"/>
            <a:ext cx="2834640" cy="1645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2" name="Text 70"/>
          <p:cNvSpPr/>
          <p:nvPr/>
        </p:nvSpPr>
        <p:spPr>
          <a:xfrm>
            <a:off x="5806440" y="225856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Nikon D300</a:t>
            </a:r>
            <a:endParaRPr lang="en-US" sz="850" dirty="0"/>
          </a:p>
        </p:txBody>
      </p:sp>
      <p:sp>
        <p:nvSpPr>
          <p:cNvPr id="73" name="Shape 71"/>
          <p:cNvSpPr/>
          <p:nvPr/>
        </p:nvSpPr>
        <p:spPr>
          <a:xfrm>
            <a:off x="5806440" y="2441448"/>
            <a:ext cx="2834640" cy="16459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4" name="Text 72"/>
          <p:cNvSpPr/>
          <p:nvPr/>
        </p:nvSpPr>
        <p:spPr>
          <a:xfrm>
            <a:off x="5806440" y="244144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iMac</a:t>
            </a:r>
            <a:endParaRPr lang="en-US" sz="850" dirty="0"/>
          </a:p>
        </p:txBody>
      </p:sp>
      <p:sp>
        <p:nvSpPr>
          <p:cNvPr id="75" name="Shape 73"/>
          <p:cNvSpPr/>
          <p:nvPr/>
        </p:nvSpPr>
        <p:spPr>
          <a:xfrm>
            <a:off x="5669280" y="2697480"/>
            <a:ext cx="3108960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6" name="Shape 74"/>
          <p:cNvSpPr/>
          <p:nvPr/>
        </p:nvSpPr>
        <p:spPr>
          <a:xfrm>
            <a:off x="5669280" y="2697480"/>
            <a:ext cx="31089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7" name="Text 75"/>
          <p:cNvSpPr/>
          <p:nvPr/>
        </p:nvSpPr>
        <p:spPr>
          <a:xfrm>
            <a:off x="5806440" y="2770632"/>
            <a:ext cx="28346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📊  login_data.csv</a:t>
            </a:r>
            <a:endParaRPr lang="en-US" sz="950" dirty="0"/>
          </a:p>
        </p:txBody>
      </p:sp>
      <p:sp>
        <p:nvSpPr>
          <p:cNvPr id="78" name="Shape 76"/>
          <p:cNvSpPr/>
          <p:nvPr/>
        </p:nvSpPr>
        <p:spPr>
          <a:xfrm>
            <a:off x="5806440" y="3035808"/>
            <a:ext cx="2834640" cy="16459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9" name="Text 77"/>
          <p:cNvSpPr/>
          <p:nvPr/>
        </p:nvSpPr>
        <p:spPr>
          <a:xfrm>
            <a:off x="5806440" y="303580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user1@test.com / Pass1</a:t>
            </a:r>
            <a:endParaRPr lang="en-US" sz="800" dirty="0"/>
          </a:p>
        </p:txBody>
      </p:sp>
      <p:sp>
        <p:nvSpPr>
          <p:cNvPr id="80" name="Shape 78"/>
          <p:cNvSpPr/>
          <p:nvPr/>
        </p:nvSpPr>
        <p:spPr>
          <a:xfrm>
            <a:off x="5806440" y="3218688"/>
            <a:ext cx="2834640" cy="1645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1" name="Text 79"/>
          <p:cNvSpPr/>
          <p:nvPr/>
        </p:nvSpPr>
        <p:spPr>
          <a:xfrm>
            <a:off x="5806440" y="321868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user2@test.com / Pass2</a:t>
            </a:r>
            <a:endParaRPr lang="en-US" sz="800" dirty="0"/>
          </a:p>
        </p:txBody>
      </p:sp>
      <p:sp>
        <p:nvSpPr>
          <p:cNvPr id="82" name="Shape 80"/>
          <p:cNvSpPr/>
          <p:nvPr/>
        </p:nvSpPr>
        <p:spPr>
          <a:xfrm>
            <a:off x="5806440" y="3401568"/>
            <a:ext cx="2834640" cy="164592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3" name="Text 81"/>
          <p:cNvSpPr/>
          <p:nvPr/>
        </p:nvSpPr>
        <p:spPr>
          <a:xfrm>
            <a:off x="5806440" y="3401568"/>
            <a:ext cx="283464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user3@test.com / Pass3</a:t>
            </a:r>
            <a:endParaRPr lang="en-US" sz="800" dirty="0"/>
          </a:p>
        </p:txBody>
      </p:sp>
      <p:sp>
        <p:nvSpPr>
          <p:cNvPr id="84" name="Shape 82"/>
          <p:cNvSpPr/>
          <p:nvPr/>
        </p:nvSpPr>
        <p:spPr>
          <a:xfrm>
            <a:off x="365760" y="3639312"/>
            <a:ext cx="8412480" cy="114300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5" name="Shape 83"/>
          <p:cNvSpPr/>
          <p:nvPr/>
        </p:nvSpPr>
        <p:spPr>
          <a:xfrm>
            <a:off x="365760" y="3639312"/>
            <a:ext cx="841248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6" name="Text 84"/>
          <p:cNvSpPr/>
          <p:nvPr/>
        </p:nvSpPr>
        <p:spPr>
          <a:xfrm>
            <a:off x="502920" y="3712464"/>
            <a:ext cx="822960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Command &amp; Report Output</a:t>
            </a:r>
            <a:endParaRPr lang="en-US" sz="1050" dirty="0"/>
          </a:p>
        </p:txBody>
      </p:sp>
      <p:sp>
        <p:nvSpPr>
          <p:cNvPr id="87" name="Shape 85"/>
          <p:cNvSpPr/>
          <p:nvPr/>
        </p:nvSpPr>
        <p:spPr>
          <a:xfrm>
            <a:off x="502920" y="3968496"/>
            <a:ext cx="4041648" cy="658368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8" name="Text 86"/>
          <p:cNvSpPr/>
          <p:nvPr/>
        </p:nvSpPr>
        <p:spPr>
          <a:xfrm>
            <a:off x="640080" y="4005072"/>
            <a:ext cx="3767328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robot -d reports tests/</a:t>
            </a:r>
            <a:endParaRPr lang="en-US" sz="1000" dirty="0"/>
          </a:p>
          <a:p>
            <a:pPr marL="0" indent="0">
              <a:buNone/>
            </a:pPr>
            <a:r>
              <a:rPr lang="en-US" sz="1000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robot tests/tc01_register_login.robot</a:t>
            </a:r>
            <a:endParaRPr lang="en-US" sz="1000" dirty="0"/>
          </a:p>
        </p:txBody>
      </p:sp>
      <p:sp>
        <p:nvSpPr>
          <p:cNvPr id="89" name="Shape 87"/>
          <p:cNvSpPr/>
          <p:nvPr/>
        </p:nvSpPr>
        <p:spPr>
          <a:xfrm>
            <a:off x="4681728" y="3968496"/>
            <a:ext cx="4005072" cy="65836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0" name="Text 88"/>
          <p:cNvSpPr/>
          <p:nvPr/>
        </p:nvSpPr>
        <p:spPr>
          <a:xfrm>
            <a:off x="4773168" y="4005072"/>
            <a:ext cx="382219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📄  report.html — Summary dashboard (pass/fail counts, duration)</a:t>
            </a:r>
            <a:endParaRPr lang="en-US" sz="850" dirty="0"/>
          </a:p>
        </p:txBody>
      </p:sp>
      <p:sp>
        <p:nvSpPr>
          <p:cNvPr id="91" name="Text 89"/>
          <p:cNvSpPr/>
          <p:nvPr/>
        </p:nvSpPr>
        <p:spPr>
          <a:xfrm>
            <a:off x="4773168" y="4206240"/>
            <a:ext cx="382219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📋  log.html — Step-by-step execution with screenshots</a:t>
            </a:r>
            <a:endParaRPr lang="en-US" sz="850" dirty="0"/>
          </a:p>
        </p:txBody>
      </p:sp>
      <p:sp>
        <p:nvSpPr>
          <p:cNvPr id="92" name="Text 90"/>
          <p:cNvSpPr/>
          <p:nvPr/>
        </p:nvSpPr>
        <p:spPr>
          <a:xfrm>
            <a:off x="4773168" y="4407408"/>
            <a:ext cx="382219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📁  output.xml — Machine-readable for CI/CD integration</a:t>
            </a:r>
            <a:endParaRPr lang="en-US" sz="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Robot Framework  |  Tests Passed Screenshot For End to End Users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29184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How to replace:  Open report.html in browser → take a full-page screenshot → paste it here (click placeholder → Format Picture → Fill → Picture)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65760" y="1188720"/>
            <a:ext cx="8412480" cy="3566160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88720"/>
            <a:ext cx="8412480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457200" y="1280160"/>
            <a:ext cx="8229600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30352" y="1335024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85800" y="1335024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41248" y="1335024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87552" y="1316736"/>
            <a:ext cx="7607808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4128" y="1316736"/>
            <a:ext cx="7534656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18" name="Shape 16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report.html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457200" y="1572768"/>
            <a:ext cx="8229600" cy="2706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4187952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187952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401568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365760" y="4297680"/>
            <a:ext cx="8412480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475488" y="4315968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— Tests Passed (report.html)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75488" y="4535424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Total tests run · Passed count · Failed count · Duration · Suite-level results</a:t>
            </a:r>
            <a:endParaRPr lang="en-US" sz="750" dirty="0"/>
          </a:p>
        </p:txBody>
      </p:sp>
      <p:sp>
        <p:nvSpPr>
          <p:cNvPr id="27" name="Shape 25"/>
          <p:cNvSpPr/>
          <p:nvPr/>
        </p:nvSpPr>
        <p:spPr>
          <a:xfrm>
            <a:off x="365760" y="4828032"/>
            <a:ext cx="8412480" cy="4572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0D8FF02-5564-2C43-696E-53809AEC9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4" y="790956"/>
            <a:ext cx="8456212" cy="3502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Robot Framework  |  Log Report Screenshot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29184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How to replace:  Open log.html in browser → expand keyword tree → take screenshot → paste here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65760" y="1188720"/>
            <a:ext cx="8412480" cy="3566160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88720"/>
            <a:ext cx="8412480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457200" y="1280160"/>
            <a:ext cx="8229600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30352" y="1335024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85800" y="1335024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41248" y="1335024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87552" y="1316736"/>
            <a:ext cx="7607808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4128" y="1316736"/>
            <a:ext cx="7534656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18" name="Shape 16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log.html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457200" y="1572768"/>
            <a:ext cx="8229600" cy="2706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4187952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187952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401568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365760" y="4297680"/>
            <a:ext cx="8412480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475488" y="4315968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— Log Report (log.html)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75488" y="4535424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Keyword-level steps · Pass/Fail per step · Timestamps · Embedded screenshots for failures</a:t>
            </a:r>
            <a:endParaRPr lang="en-US" sz="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549371-D0A9-769C-D343-2489A361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51" y="804672"/>
            <a:ext cx="8412480" cy="3456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2D1963-EDE9-8149-104B-0BD9F8BCC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82" y="704088"/>
            <a:ext cx="8730186" cy="424637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43FA3ED-6FFC-828A-D4BB-CEA579F14E97}"/>
              </a:ext>
            </a:extLst>
          </p:cNvPr>
          <p:cNvSpPr/>
          <p:nvPr/>
        </p:nvSpPr>
        <p:spPr>
          <a:xfrm>
            <a:off x="27432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F2A94-19B7-CD58-74D8-DEE833DC1B92}"/>
              </a:ext>
            </a:extLst>
          </p:cNvPr>
          <p:cNvSpPr txBox="1"/>
          <p:nvPr/>
        </p:nvSpPr>
        <p:spPr>
          <a:xfrm>
            <a:off x="232491" y="158234"/>
            <a:ext cx="4589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FAILED TEST CASE - </a:t>
            </a:r>
            <a:r>
              <a:rPr lang="en-US" sz="1800" b="1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WebPage</a:t>
            </a: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Screenshot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68106-2940-CB5A-3947-A7BEDAE4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6" y="742839"/>
            <a:ext cx="8085631" cy="411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6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B58EC448-6F48-DDA3-8AAF-177CD2C07235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91BCAB3B-C163-4C61-D54C-F747AB848C0F}"/>
              </a:ext>
            </a:extLst>
          </p:cNvPr>
          <p:cNvSpPr/>
          <p:nvPr/>
        </p:nvSpPr>
        <p:spPr>
          <a:xfrm>
            <a:off x="0" y="0"/>
            <a:ext cx="64008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E5D6D0FE-57AC-5AC8-1763-1CE629CB50C7}"/>
              </a:ext>
            </a:extLst>
          </p:cNvPr>
          <p:cNvSpPr/>
          <p:nvPr/>
        </p:nvSpPr>
        <p:spPr>
          <a:xfrm>
            <a:off x="201168" y="0"/>
            <a:ext cx="6400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Challenges Faced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0AD5A404-83B2-7569-C0F9-056D452BF748}"/>
              </a:ext>
            </a:extLst>
          </p:cNvPr>
          <p:cNvSpPr/>
          <p:nvPr/>
        </p:nvSpPr>
        <p:spPr>
          <a:xfrm>
            <a:off x="201168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 problems we encountered and how we solved them</a:t>
            </a:r>
            <a:endParaRPr lang="en-US" sz="10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11A0C6F-ABD2-3D63-9DAB-BA3ECE1A89A0}"/>
              </a:ext>
            </a:extLst>
          </p:cNvPr>
          <p:cNvSpPr/>
          <p:nvPr/>
        </p:nvSpPr>
        <p:spPr>
          <a:xfrm>
            <a:off x="6675120" y="91440"/>
            <a:ext cx="2286000" cy="475488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D874ED0A-0368-E2F4-9931-724F0691F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4" y="155448"/>
            <a:ext cx="274320" cy="274320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39EAEC66-47AA-9198-9515-0C263752A212}"/>
              </a:ext>
            </a:extLst>
          </p:cNvPr>
          <p:cNvSpPr/>
          <p:nvPr/>
        </p:nvSpPr>
        <p:spPr>
          <a:xfrm>
            <a:off x="7059168" y="91440"/>
            <a:ext cx="1828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</a:t>
            </a:r>
            <a:endParaRPr lang="en-US" sz="9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E5DAD6B-3FC3-2AD3-AF51-37241928677C}"/>
              </a:ext>
            </a:extLst>
          </p:cNvPr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AD5311E-D1F9-2AED-31B2-52B69F269251}"/>
              </a:ext>
            </a:extLst>
          </p:cNvPr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1A7E3D62-8C1E-5D76-B165-808F2B6C6F5D}"/>
              </a:ext>
            </a:extLst>
          </p:cNvPr>
          <p:cNvSpPr/>
          <p:nvPr/>
        </p:nvSpPr>
        <p:spPr>
          <a:xfrm>
            <a:off x="274320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E5E43DC-66B4-B8B3-395C-942DA25F377F}"/>
              </a:ext>
            </a:extLst>
          </p:cNvPr>
          <p:cNvSpPr/>
          <p:nvPr/>
        </p:nvSpPr>
        <p:spPr>
          <a:xfrm>
            <a:off x="274320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3DF3B61B-FB6B-A400-C05D-083BA4D28A51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426702B-3D19-D9FB-3CBD-A53B6922E6E3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11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96B789FB-FDD0-66D6-780B-992B440EC6FE}"/>
              </a:ext>
            </a:extLst>
          </p:cNvPr>
          <p:cNvSpPr/>
          <p:nvPr/>
        </p:nvSpPr>
        <p:spPr>
          <a:xfrm>
            <a:off x="868680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📧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44FB6317-9B96-8B1E-55B7-210933175D37}"/>
              </a:ext>
            </a:extLst>
          </p:cNvPr>
          <p:cNvSpPr/>
          <p:nvPr/>
        </p:nvSpPr>
        <p:spPr>
          <a:xfrm>
            <a:off x="1234440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Dynamic Email — Duplicate Registration Error</a:t>
            </a:r>
            <a:endParaRPr lang="en-US" sz="10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4579A6C6-1D04-4AE5-DD9E-E1F4E0FFFC7F}"/>
              </a:ext>
            </a:extLst>
          </p:cNvPr>
          <p:cNvSpPr/>
          <p:nvPr/>
        </p:nvSpPr>
        <p:spPr>
          <a:xfrm>
            <a:off x="402336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7DC72BBD-874A-547C-7B45-24A1464398A7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A046E7A0-947B-E50B-1365-19FDFB6FC123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6CB020A-CD74-C524-7448-C41A8EBEAEC4}"/>
              </a:ext>
            </a:extLst>
          </p:cNvPr>
          <p:cNvSpPr/>
          <p:nvPr/>
        </p:nvSpPr>
        <p:spPr>
          <a:xfrm>
            <a:off x="402336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Running the same test multiple times caused 'Email already registered' errors because we used a fixed email in the CSV.</a:t>
            </a:r>
            <a:endParaRPr lang="en-US" sz="9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C7F746DB-E57D-96C2-C364-C6C044BD3D56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731B767D-671A-8A38-11B0-BC030D3EF2FD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E93077AE-44A0-BDDA-A717-091FC627EB9A}"/>
              </a:ext>
            </a:extLst>
          </p:cNvPr>
          <p:cNvSpPr/>
          <p:nvPr/>
        </p:nvSpPr>
        <p:spPr>
          <a:xfrm>
            <a:off x="402336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Created email_generator.robot keyword that generates a unique email each run using a timestamp — e.g. user_20260222_143022@test.com</a:t>
            </a:r>
            <a:endParaRPr lang="en-US" sz="85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5BD8366E-E460-4E95-98B8-BFD2BAAFE25D}"/>
              </a:ext>
            </a:extLst>
          </p:cNvPr>
          <p:cNvSpPr/>
          <p:nvPr/>
        </p:nvSpPr>
        <p:spPr>
          <a:xfrm>
            <a:off x="4736592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2">
            <a:extLst>
              <a:ext uri="{FF2B5EF4-FFF2-40B4-BE49-F238E27FC236}">
                <a16:creationId xmlns:a16="http://schemas.microsoft.com/office/drawing/2014/main" id="{25258CE1-A9E7-4E94-5240-B592018BDF5F}"/>
              </a:ext>
            </a:extLst>
          </p:cNvPr>
          <p:cNvSpPr/>
          <p:nvPr/>
        </p:nvSpPr>
        <p:spPr>
          <a:xfrm>
            <a:off x="4736592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Shape 23">
            <a:extLst>
              <a:ext uri="{FF2B5EF4-FFF2-40B4-BE49-F238E27FC236}">
                <a16:creationId xmlns:a16="http://schemas.microsoft.com/office/drawing/2014/main" id="{25B1BDDF-6B1D-3DFC-0913-396025A56303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2302FD17-4528-C0E7-733D-EB1C4974C631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1100" dirty="0"/>
          </a:p>
        </p:txBody>
      </p:sp>
      <p:sp>
        <p:nvSpPr>
          <p:cNvPr id="28" name="Text 25">
            <a:extLst>
              <a:ext uri="{FF2B5EF4-FFF2-40B4-BE49-F238E27FC236}">
                <a16:creationId xmlns:a16="http://schemas.microsoft.com/office/drawing/2014/main" id="{02A071C5-82B9-826B-D620-C08B35F2A686}"/>
              </a:ext>
            </a:extLst>
          </p:cNvPr>
          <p:cNvSpPr/>
          <p:nvPr/>
        </p:nvSpPr>
        <p:spPr>
          <a:xfrm>
            <a:off x="5330952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🛒</a:t>
            </a:r>
            <a:endParaRPr lang="en-US" sz="1600" dirty="0"/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A9B94E79-391F-7187-BDFA-E7D916CE1AA7}"/>
              </a:ext>
            </a:extLst>
          </p:cNvPr>
          <p:cNvSpPr/>
          <p:nvPr/>
        </p:nvSpPr>
        <p:spPr>
          <a:xfrm>
            <a:off x="5696712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Out-of-Stock Product — Add to Cart Fails</a:t>
            </a:r>
            <a:endParaRPr lang="en-US" sz="105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3ECC32D0-E560-45A9-8BAA-B0BA4E7C5BE1}"/>
              </a:ext>
            </a:extLst>
          </p:cNvPr>
          <p:cNvSpPr/>
          <p:nvPr/>
        </p:nvSpPr>
        <p:spPr>
          <a:xfrm>
            <a:off x="4864608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471386A2-BEE2-F6E2-82F6-3A163D2D5C2B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1AA78B74-9827-4DBC-3685-639374E145A6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28B43CAC-8DC5-DE7E-925B-C78006551953}"/>
              </a:ext>
            </a:extLst>
          </p:cNvPr>
          <p:cNvSpPr/>
          <p:nvPr/>
        </p:nvSpPr>
        <p:spPr>
          <a:xfrm>
            <a:off x="4864608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Some products on the e-commerce site were out of stock, causing Click Element on 'Add to Cart' to throw ElementNotFoundException and fail the test.</a:t>
            </a:r>
            <a:endParaRPr lang="en-US" sz="900" dirty="0"/>
          </a:p>
        </p:txBody>
      </p:sp>
      <p:sp>
        <p:nvSpPr>
          <p:cNvPr id="34" name="Shape 31">
            <a:extLst>
              <a:ext uri="{FF2B5EF4-FFF2-40B4-BE49-F238E27FC236}">
                <a16:creationId xmlns:a16="http://schemas.microsoft.com/office/drawing/2014/main" id="{4A0B7596-E26B-5809-14AD-91F205837AC7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386782C5-4BDA-5D7D-ACAA-8EF0886290AF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36" name="Text 33">
            <a:extLst>
              <a:ext uri="{FF2B5EF4-FFF2-40B4-BE49-F238E27FC236}">
                <a16:creationId xmlns:a16="http://schemas.microsoft.com/office/drawing/2014/main" id="{6F0B0268-B95F-C8DD-5558-24F1962C7D94}"/>
              </a:ext>
            </a:extLst>
          </p:cNvPr>
          <p:cNvSpPr/>
          <p:nvPr/>
        </p:nvSpPr>
        <p:spPr>
          <a:xfrm>
            <a:off x="4864608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Used 'Run Keyword And Return Status' to check if the button exists. If out-of-stock, the test logs a warning and skips cart steps gracefully without failing.</a:t>
            </a:r>
            <a:endParaRPr lang="en-US" sz="850" dirty="0"/>
          </a:p>
        </p:txBody>
      </p:sp>
      <p:sp>
        <p:nvSpPr>
          <p:cNvPr id="37" name="Shape 34">
            <a:extLst>
              <a:ext uri="{FF2B5EF4-FFF2-40B4-BE49-F238E27FC236}">
                <a16:creationId xmlns:a16="http://schemas.microsoft.com/office/drawing/2014/main" id="{D1368FA3-2011-0F8D-4266-D3C8AFD5A088}"/>
              </a:ext>
            </a:extLst>
          </p:cNvPr>
          <p:cNvSpPr/>
          <p:nvPr/>
        </p:nvSpPr>
        <p:spPr>
          <a:xfrm>
            <a:off x="274320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5">
            <a:extLst>
              <a:ext uri="{FF2B5EF4-FFF2-40B4-BE49-F238E27FC236}">
                <a16:creationId xmlns:a16="http://schemas.microsoft.com/office/drawing/2014/main" id="{45F65874-CF12-A4AF-B2A1-7C6C991AF4EC}"/>
              </a:ext>
            </a:extLst>
          </p:cNvPr>
          <p:cNvSpPr/>
          <p:nvPr/>
        </p:nvSpPr>
        <p:spPr>
          <a:xfrm>
            <a:off x="274320" y="2889504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6">
            <a:extLst>
              <a:ext uri="{FF2B5EF4-FFF2-40B4-BE49-F238E27FC236}">
                <a16:creationId xmlns:a16="http://schemas.microsoft.com/office/drawing/2014/main" id="{882F414D-E270-48CC-1FED-06E6D10CDA6D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78933D00-778B-D4B6-A813-29C8E6A7D58E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1100" dirty="0"/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875C5CD0-2163-1C04-FF3D-B1F0A3101036}"/>
              </a:ext>
            </a:extLst>
          </p:cNvPr>
          <p:cNvSpPr/>
          <p:nvPr/>
        </p:nvSpPr>
        <p:spPr>
          <a:xfrm>
            <a:off x="868680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⏱️</a:t>
            </a:r>
            <a:endParaRPr lang="en-US" sz="1600" dirty="0"/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06EA9570-124E-B2F7-9DC3-0EDF0A9EB89D}"/>
              </a:ext>
            </a:extLst>
          </p:cNvPr>
          <p:cNvSpPr/>
          <p:nvPr/>
        </p:nvSpPr>
        <p:spPr>
          <a:xfrm>
            <a:off x="1234440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Slow Page Load — Element Not Found Too Early</a:t>
            </a:r>
            <a:endParaRPr lang="en-US" sz="10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D23EFDA5-41AB-1230-6E66-E6E70AA59031}"/>
              </a:ext>
            </a:extLst>
          </p:cNvPr>
          <p:cNvSpPr/>
          <p:nvPr/>
        </p:nvSpPr>
        <p:spPr>
          <a:xfrm>
            <a:off x="402336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C1520252-1CE4-060A-29D3-C431338DBC83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B5803493-F2A1-638C-022A-486205BE4BE9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E7A1C5F1-1571-4886-5322-D57CA393007E}"/>
              </a:ext>
            </a:extLst>
          </p:cNvPr>
          <p:cNvSpPr/>
          <p:nvPr/>
        </p:nvSpPr>
        <p:spPr>
          <a:xfrm>
            <a:off x="402336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Tests were clicking on elements before the page fully loaded, causing intermittent failures especially on the cart and product detail pages.</a:t>
            </a:r>
            <a:endParaRPr lang="en-US" sz="900" dirty="0"/>
          </a:p>
        </p:txBody>
      </p:sp>
      <p:sp>
        <p:nvSpPr>
          <p:cNvPr id="47" name="Shape 44">
            <a:extLst>
              <a:ext uri="{FF2B5EF4-FFF2-40B4-BE49-F238E27FC236}">
                <a16:creationId xmlns:a16="http://schemas.microsoft.com/office/drawing/2014/main" id="{A4592E29-1091-6B7B-9837-2BFA7D461D16}"/>
              </a:ext>
            </a:extLst>
          </p:cNvPr>
          <p:cNvSpPr/>
          <p:nvPr/>
        </p:nvSpPr>
        <p:spPr>
          <a:xfrm>
            <a:off x="402336" y="4279392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641D7320-8E7A-082F-97E1-BCFDCBDB1676}"/>
              </a:ext>
            </a:extLst>
          </p:cNvPr>
          <p:cNvSpPr/>
          <p:nvPr/>
        </p:nvSpPr>
        <p:spPr>
          <a:xfrm>
            <a:off x="402336" y="427939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49" name="Text 46">
            <a:extLst>
              <a:ext uri="{FF2B5EF4-FFF2-40B4-BE49-F238E27FC236}">
                <a16:creationId xmlns:a16="http://schemas.microsoft.com/office/drawing/2014/main" id="{38C8A291-DD1E-1287-66D2-28B8505C2DCD}"/>
              </a:ext>
            </a:extLst>
          </p:cNvPr>
          <p:cNvSpPr/>
          <p:nvPr/>
        </p:nvSpPr>
        <p:spPr>
          <a:xfrm>
            <a:off x="402336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Replaced all Sleep keywords with 'Wait Until Element Is Visible' with a 15-second timeout — tests now wait exactly as long as needed, no more, no less.</a:t>
            </a:r>
            <a:endParaRPr lang="en-US" sz="850" dirty="0"/>
          </a:p>
        </p:txBody>
      </p:sp>
      <p:sp>
        <p:nvSpPr>
          <p:cNvPr id="50" name="Shape 47">
            <a:extLst>
              <a:ext uri="{FF2B5EF4-FFF2-40B4-BE49-F238E27FC236}">
                <a16:creationId xmlns:a16="http://schemas.microsoft.com/office/drawing/2014/main" id="{8DD57BD1-2A88-CD72-8AA0-EF48B8051C3C}"/>
              </a:ext>
            </a:extLst>
          </p:cNvPr>
          <p:cNvSpPr/>
          <p:nvPr/>
        </p:nvSpPr>
        <p:spPr>
          <a:xfrm>
            <a:off x="4736592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8">
            <a:extLst>
              <a:ext uri="{FF2B5EF4-FFF2-40B4-BE49-F238E27FC236}">
                <a16:creationId xmlns:a16="http://schemas.microsoft.com/office/drawing/2014/main" id="{21161336-206B-78E9-269C-B7FF0F695A5C}"/>
              </a:ext>
            </a:extLst>
          </p:cNvPr>
          <p:cNvSpPr/>
          <p:nvPr/>
        </p:nvSpPr>
        <p:spPr>
          <a:xfrm>
            <a:off x="4736592" y="2889504"/>
            <a:ext cx="4224528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49">
            <a:extLst>
              <a:ext uri="{FF2B5EF4-FFF2-40B4-BE49-F238E27FC236}">
                <a16:creationId xmlns:a16="http://schemas.microsoft.com/office/drawing/2014/main" id="{86320D72-B72D-457B-4994-7AD929C600F9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0">
            <a:extLst>
              <a:ext uri="{FF2B5EF4-FFF2-40B4-BE49-F238E27FC236}">
                <a16:creationId xmlns:a16="http://schemas.microsoft.com/office/drawing/2014/main" id="{CC381802-2A84-26B0-9015-A3BF0381AB66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1100" dirty="0"/>
          </a:p>
        </p:txBody>
      </p:sp>
      <p:sp>
        <p:nvSpPr>
          <p:cNvPr id="54" name="Text 51">
            <a:extLst>
              <a:ext uri="{FF2B5EF4-FFF2-40B4-BE49-F238E27FC236}">
                <a16:creationId xmlns:a16="http://schemas.microsoft.com/office/drawing/2014/main" id="{26367D9B-A993-BC54-6776-B6D9AA50EA33}"/>
              </a:ext>
            </a:extLst>
          </p:cNvPr>
          <p:cNvSpPr/>
          <p:nvPr/>
        </p:nvSpPr>
        <p:spPr>
          <a:xfrm>
            <a:off x="5330952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🔍</a:t>
            </a:r>
            <a:endParaRPr lang="en-US" sz="1600" dirty="0"/>
          </a:p>
        </p:txBody>
      </p:sp>
      <p:sp>
        <p:nvSpPr>
          <p:cNvPr id="55" name="Text 52">
            <a:extLst>
              <a:ext uri="{FF2B5EF4-FFF2-40B4-BE49-F238E27FC236}">
                <a16:creationId xmlns:a16="http://schemas.microsoft.com/office/drawing/2014/main" id="{39B0A881-08B4-FEED-DA97-0F8C3FE9B96E}"/>
              </a:ext>
            </a:extLst>
          </p:cNvPr>
          <p:cNvSpPr/>
          <p:nvPr/>
        </p:nvSpPr>
        <p:spPr>
          <a:xfrm>
            <a:off x="5696712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Locator Breakage — Element IDs Changed</a:t>
            </a:r>
            <a:endParaRPr lang="en-US" sz="1050" dirty="0"/>
          </a:p>
        </p:txBody>
      </p:sp>
      <p:sp>
        <p:nvSpPr>
          <p:cNvPr id="56" name="Shape 53">
            <a:extLst>
              <a:ext uri="{FF2B5EF4-FFF2-40B4-BE49-F238E27FC236}">
                <a16:creationId xmlns:a16="http://schemas.microsoft.com/office/drawing/2014/main" id="{838185C9-CAD3-F276-DD3B-2EF4E765A1C8}"/>
              </a:ext>
            </a:extLst>
          </p:cNvPr>
          <p:cNvSpPr/>
          <p:nvPr/>
        </p:nvSpPr>
        <p:spPr>
          <a:xfrm>
            <a:off x="4864608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Shape 54">
            <a:extLst>
              <a:ext uri="{FF2B5EF4-FFF2-40B4-BE49-F238E27FC236}">
                <a16:creationId xmlns:a16="http://schemas.microsoft.com/office/drawing/2014/main" id="{CD137672-C4D5-C064-72CC-252AAEC7E15D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 55">
            <a:extLst>
              <a:ext uri="{FF2B5EF4-FFF2-40B4-BE49-F238E27FC236}">
                <a16:creationId xmlns:a16="http://schemas.microsoft.com/office/drawing/2014/main" id="{40453308-D017-0F27-42BE-43ABC9E5EB2B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59" name="Text 56">
            <a:extLst>
              <a:ext uri="{FF2B5EF4-FFF2-40B4-BE49-F238E27FC236}">
                <a16:creationId xmlns:a16="http://schemas.microsoft.com/office/drawing/2014/main" id="{B19EE4BE-EC98-EC4B-8092-4980E781CB88}"/>
              </a:ext>
            </a:extLst>
          </p:cNvPr>
          <p:cNvSpPr/>
          <p:nvPr/>
        </p:nvSpPr>
        <p:spPr>
          <a:xfrm>
            <a:off x="4864608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During development, web element IDs on the registration form changed, breaking 3 test suites at once.</a:t>
            </a:r>
            <a:endParaRPr lang="en-US" sz="900" dirty="0"/>
          </a:p>
        </p:txBody>
      </p:sp>
      <p:sp>
        <p:nvSpPr>
          <p:cNvPr id="60" name="Shape 57">
            <a:extLst>
              <a:ext uri="{FF2B5EF4-FFF2-40B4-BE49-F238E27FC236}">
                <a16:creationId xmlns:a16="http://schemas.microsoft.com/office/drawing/2014/main" id="{90550993-596F-23EA-9382-A5BCE30AA6AD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8">
            <a:extLst>
              <a:ext uri="{FF2B5EF4-FFF2-40B4-BE49-F238E27FC236}">
                <a16:creationId xmlns:a16="http://schemas.microsoft.com/office/drawing/2014/main" id="{B85C048A-4047-601D-433F-EB6365F320E4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62" name="Text 59">
            <a:extLst>
              <a:ext uri="{FF2B5EF4-FFF2-40B4-BE49-F238E27FC236}">
                <a16:creationId xmlns:a16="http://schemas.microsoft.com/office/drawing/2014/main" id="{6F8B55C9-0E17-58AD-714E-4C5D242EAF02}"/>
              </a:ext>
            </a:extLst>
          </p:cNvPr>
          <p:cNvSpPr/>
          <p:nvPr/>
        </p:nvSpPr>
        <p:spPr>
          <a:xfrm>
            <a:off x="4864608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Because all locators were centralized in locators.robot (POM principle), we fixed all 3 suites by updating just ONE file — demonstrating the real value of POM design.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186755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32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905256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5047488"/>
            <a:ext cx="9144000" cy="960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914400"/>
            <a:ext cx="82296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600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02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371600"/>
            <a:ext cx="1371600" cy="13716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00" y="2907792"/>
            <a:ext cx="82296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UI Automation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457200" y="3547872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  +  Pytest  +  Page Object Model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Project Objective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Understanding the purpose, scope, and goals of the Pytest + Selenium automation project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50292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502920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02920" y="896112"/>
            <a:ext cx="475488" cy="47548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005840"/>
            <a:ext cx="274320" cy="27432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115568" y="896112"/>
            <a:ext cx="4114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this project?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02920" y="1408176"/>
            <a:ext cx="4754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48640" y="1481328"/>
            <a:ext cx="4709160" cy="804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This project builds a professional Page Object Model (POM) based UI automation framework using Selenium WebDriver with Pytest. It automates the same five E-Commerce end-to-end scenarios using a Python-class-driven approach with parametrized test data, a shared conftest.py driver fixture, automatic HTML reporting, and screenshot capture on every test failure.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502920" y="2377440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502920" y="2377440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432304"/>
            <a:ext cx="237744" cy="23774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87552" y="2423160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Goal</a:t>
            </a:r>
            <a:endParaRPr lang="en-US" sz="950" dirty="0"/>
          </a:p>
        </p:txBody>
      </p:sp>
      <p:sp>
        <p:nvSpPr>
          <p:cNvPr id="19" name="Shape 15"/>
          <p:cNvSpPr/>
          <p:nvPr/>
        </p:nvSpPr>
        <p:spPr>
          <a:xfrm>
            <a:off x="2322576" y="2450592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414016" y="2414016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 5 real-world E2E UI scenarios using Pytest with POM — modular, reusable, and CI-ready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502920" y="2871216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502920" y="2871216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2926080"/>
            <a:ext cx="237744" cy="23774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7552" y="2916936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Pattern</a:t>
            </a:r>
            <a:endParaRPr lang="en-US" sz="950" dirty="0"/>
          </a:p>
        </p:txBody>
      </p:sp>
      <p:sp>
        <p:nvSpPr>
          <p:cNvPr id="25" name="Shape 20"/>
          <p:cNvSpPr/>
          <p:nvPr/>
        </p:nvSpPr>
        <p:spPr>
          <a:xfrm>
            <a:off x="2322576" y="2944368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1"/>
          <p:cNvSpPr/>
          <p:nvPr/>
        </p:nvSpPr>
        <p:spPr>
          <a:xfrm>
            <a:off x="2414016" y="2907792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POM with 6 page classes (BasePage + 5 feature pages) — all locators and actions encapsulated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502920" y="3364992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8" name="Shape 23"/>
          <p:cNvSpPr/>
          <p:nvPr/>
        </p:nvSpPr>
        <p:spPr>
          <a:xfrm>
            <a:off x="502920" y="3364992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419856"/>
            <a:ext cx="237744" cy="23774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87552" y="3410712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Strategy</a:t>
            </a:r>
            <a:endParaRPr lang="en-US" sz="950" dirty="0"/>
          </a:p>
        </p:txBody>
      </p:sp>
      <p:sp>
        <p:nvSpPr>
          <p:cNvPr id="31" name="Shape 25"/>
          <p:cNvSpPr/>
          <p:nvPr/>
        </p:nvSpPr>
        <p:spPr>
          <a:xfrm>
            <a:off x="2322576" y="3438144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6"/>
          <p:cNvSpPr/>
          <p:nvPr/>
        </p:nvSpPr>
        <p:spPr>
          <a:xfrm>
            <a:off x="2414016" y="3401568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@pytest.mark.parametrize + test_data.csv: 6 functions × 6 rows = 36 total test executions per run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502920" y="3858768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4" name="Shape 28"/>
          <p:cNvSpPr/>
          <p:nvPr/>
        </p:nvSpPr>
        <p:spPr>
          <a:xfrm>
            <a:off x="502920" y="3858768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913632"/>
            <a:ext cx="237744" cy="237744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987552" y="3904488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Quality Goals</a:t>
            </a:r>
            <a:endParaRPr lang="en-US" sz="950" dirty="0"/>
          </a:p>
        </p:txBody>
      </p:sp>
      <p:sp>
        <p:nvSpPr>
          <p:cNvPr id="37" name="Shape 30"/>
          <p:cNvSpPr/>
          <p:nvPr/>
        </p:nvSpPr>
        <p:spPr>
          <a:xfrm>
            <a:off x="2322576" y="3931920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1"/>
          <p:cNvSpPr/>
          <p:nvPr/>
        </p:nvSpPr>
        <p:spPr>
          <a:xfrm>
            <a:off x="2414016" y="3895344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Multiple assertions per test, step() logging, screenshot embedded in HTML report on failure</a:t>
            </a:r>
            <a:endParaRPr lang="en-US" sz="900" dirty="0"/>
          </a:p>
        </p:txBody>
      </p:sp>
      <p:sp>
        <p:nvSpPr>
          <p:cNvPr id="39" name="Shape 32"/>
          <p:cNvSpPr/>
          <p:nvPr/>
        </p:nvSpPr>
        <p:spPr>
          <a:xfrm>
            <a:off x="502920" y="4352544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33"/>
          <p:cNvSpPr/>
          <p:nvPr/>
        </p:nvSpPr>
        <p:spPr>
          <a:xfrm>
            <a:off x="502920" y="4352544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4407408"/>
            <a:ext cx="237744" cy="237744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987552" y="4398264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Deliverables</a:t>
            </a:r>
            <a:endParaRPr lang="en-US" sz="950" dirty="0"/>
          </a:p>
        </p:txBody>
      </p:sp>
      <p:sp>
        <p:nvSpPr>
          <p:cNvPr id="43" name="Shape 35"/>
          <p:cNvSpPr/>
          <p:nvPr/>
        </p:nvSpPr>
        <p:spPr>
          <a:xfrm>
            <a:off x="2322576" y="4425696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36"/>
          <p:cNvSpPr/>
          <p:nvPr/>
        </p:nvSpPr>
        <p:spPr>
          <a:xfrm>
            <a:off x="2414016" y="4389120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Timestamped report_HH-MM-SS.html + screenshots/ folder + Git repo with proper documentation</a:t>
            </a:r>
            <a:endParaRPr lang="en-US" sz="900" dirty="0"/>
          </a:p>
        </p:txBody>
      </p:sp>
      <p:sp>
        <p:nvSpPr>
          <p:cNvPr id="45" name="Shape 37"/>
          <p:cNvSpPr/>
          <p:nvPr/>
        </p:nvSpPr>
        <p:spPr>
          <a:xfrm>
            <a:off x="5577840" y="804672"/>
            <a:ext cx="32004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5577840" y="804672"/>
            <a:ext cx="32004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39"/>
          <p:cNvSpPr/>
          <p:nvPr/>
        </p:nvSpPr>
        <p:spPr>
          <a:xfrm>
            <a:off x="5715000" y="877824"/>
            <a:ext cx="2926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Quick Facts</a:t>
            </a:r>
            <a:endParaRPr lang="en-US" sz="1300" dirty="0"/>
          </a:p>
        </p:txBody>
      </p:sp>
      <p:sp>
        <p:nvSpPr>
          <p:cNvPr id="48" name="Shape 40"/>
          <p:cNvSpPr/>
          <p:nvPr/>
        </p:nvSpPr>
        <p:spPr>
          <a:xfrm>
            <a:off x="5715000" y="1161288"/>
            <a:ext cx="29260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Shape 41"/>
          <p:cNvSpPr/>
          <p:nvPr/>
        </p:nvSpPr>
        <p:spPr>
          <a:xfrm>
            <a:off x="5715000" y="1261872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2"/>
          <p:cNvSpPr/>
          <p:nvPr/>
        </p:nvSpPr>
        <p:spPr>
          <a:xfrm>
            <a:off x="5806440" y="128016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Application Under Test</a:t>
            </a:r>
            <a:endParaRPr lang="en-US" sz="850" dirty="0"/>
          </a:p>
        </p:txBody>
      </p:sp>
      <p:sp>
        <p:nvSpPr>
          <p:cNvPr id="51" name="Text 43"/>
          <p:cNvSpPr/>
          <p:nvPr/>
        </p:nvSpPr>
        <p:spPr>
          <a:xfrm>
            <a:off x="5806440" y="146304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Playground (LambdaTest)</a:t>
            </a:r>
            <a:endParaRPr lang="en-US" sz="850" dirty="0"/>
          </a:p>
        </p:txBody>
      </p:sp>
      <p:sp>
        <p:nvSpPr>
          <p:cNvPr id="52" name="Shape 44"/>
          <p:cNvSpPr/>
          <p:nvPr/>
        </p:nvSpPr>
        <p:spPr>
          <a:xfrm>
            <a:off x="5715000" y="1700784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45"/>
          <p:cNvSpPr/>
          <p:nvPr/>
        </p:nvSpPr>
        <p:spPr>
          <a:xfrm>
            <a:off x="5806440" y="171907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Framework</a:t>
            </a:r>
            <a:endParaRPr lang="en-US" sz="850" dirty="0"/>
          </a:p>
        </p:txBody>
      </p:sp>
      <p:sp>
        <p:nvSpPr>
          <p:cNvPr id="54" name="Text 46"/>
          <p:cNvSpPr/>
          <p:nvPr/>
        </p:nvSpPr>
        <p:spPr>
          <a:xfrm>
            <a:off x="5806440" y="190195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7.x + pytest-html plugin</a:t>
            </a:r>
            <a:endParaRPr lang="en-US" sz="850" dirty="0"/>
          </a:p>
        </p:txBody>
      </p:sp>
      <p:sp>
        <p:nvSpPr>
          <p:cNvPr id="55" name="Shape 47"/>
          <p:cNvSpPr/>
          <p:nvPr/>
        </p:nvSpPr>
        <p:spPr>
          <a:xfrm>
            <a:off x="5715000" y="2139696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48"/>
          <p:cNvSpPr/>
          <p:nvPr/>
        </p:nvSpPr>
        <p:spPr>
          <a:xfrm>
            <a:off x="5806440" y="215798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 Automation</a:t>
            </a:r>
            <a:endParaRPr lang="en-US" sz="850" dirty="0"/>
          </a:p>
        </p:txBody>
      </p:sp>
      <p:sp>
        <p:nvSpPr>
          <p:cNvPr id="57" name="Text 49"/>
          <p:cNvSpPr/>
          <p:nvPr/>
        </p:nvSpPr>
        <p:spPr>
          <a:xfrm>
            <a:off x="5806440" y="234086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 (Chrome/Firefox/Edge)</a:t>
            </a:r>
            <a:endParaRPr lang="en-US" sz="850" dirty="0"/>
          </a:p>
        </p:txBody>
      </p:sp>
      <p:sp>
        <p:nvSpPr>
          <p:cNvPr id="58" name="Shape 50"/>
          <p:cNvSpPr/>
          <p:nvPr/>
        </p:nvSpPr>
        <p:spPr>
          <a:xfrm>
            <a:off x="5715000" y="2578608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1"/>
          <p:cNvSpPr/>
          <p:nvPr/>
        </p:nvSpPr>
        <p:spPr>
          <a:xfrm>
            <a:off x="5806440" y="2596896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Pattern</a:t>
            </a:r>
            <a:endParaRPr lang="en-US" sz="850" dirty="0"/>
          </a:p>
        </p:txBody>
      </p:sp>
      <p:sp>
        <p:nvSpPr>
          <p:cNvPr id="60" name="Text 52"/>
          <p:cNvSpPr/>
          <p:nvPr/>
        </p:nvSpPr>
        <p:spPr>
          <a:xfrm>
            <a:off x="5806440" y="2779776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 Object Model (POM)</a:t>
            </a:r>
            <a:endParaRPr lang="en-US" sz="850" dirty="0"/>
          </a:p>
        </p:txBody>
      </p:sp>
      <p:sp>
        <p:nvSpPr>
          <p:cNvPr id="61" name="Shape 53"/>
          <p:cNvSpPr/>
          <p:nvPr/>
        </p:nvSpPr>
        <p:spPr>
          <a:xfrm>
            <a:off x="5715000" y="3017520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Text 54"/>
          <p:cNvSpPr/>
          <p:nvPr/>
        </p:nvSpPr>
        <p:spPr>
          <a:xfrm>
            <a:off x="5806440" y="3035808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Configuration</a:t>
            </a:r>
            <a:endParaRPr lang="en-US" sz="850" dirty="0"/>
          </a:p>
        </p:txBody>
      </p:sp>
      <p:sp>
        <p:nvSpPr>
          <p:cNvPr id="63" name="Text 55"/>
          <p:cNvSpPr/>
          <p:nvPr/>
        </p:nvSpPr>
        <p:spPr>
          <a:xfrm>
            <a:off x="5806440" y="3218688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config.ini (browser, URL, wait=15s)</a:t>
            </a:r>
            <a:endParaRPr lang="en-US" sz="850" dirty="0"/>
          </a:p>
        </p:txBody>
      </p:sp>
      <p:sp>
        <p:nvSpPr>
          <p:cNvPr id="64" name="Shape 56"/>
          <p:cNvSpPr/>
          <p:nvPr/>
        </p:nvSpPr>
        <p:spPr>
          <a:xfrm>
            <a:off x="5715000" y="3456432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57"/>
          <p:cNvSpPr/>
          <p:nvPr/>
        </p:nvSpPr>
        <p:spPr>
          <a:xfrm>
            <a:off x="5806440" y="347472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Data</a:t>
            </a:r>
            <a:endParaRPr lang="en-US" sz="850" dirty="0"/>
          </a:p>
        </p:txBody>
      </p:sp>
      <p:sp>
        <p:nvSpPr>
          <p:cNvPr id="66" name="Text 58"/>
          <p:cNvSpPr/>
          <p:nvPr/>
        </p:nvSpPr>
        <p:spPr>
          <a:xfrm>
            <a:off x="5806440" y="365760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test_data.csv — 6 user rows</a:t>
            </a:r>
            <a:endParaRPr lang="en-US" sz="850" dirty="0"/>
          </a:p>
        </p:txBody>
      </p:sp>
      <p:sp>
        <p:nvSpPr>
          <p:cNvPr id="67" name="Shape 59"/>
          <p:cNvSpPr/>
          <p:nvPr/>
        </p:nvSpPr>
        <p:spPr>
          <a:xfrm>
            <a:off x="5715000" y="3895344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8" name="Text 60"/>
          <p:cNvSpPr/>
          <p:nvPr/>
        </p:nvSpPr>
        <p:spPr>
          <a:xfrm>
            <a:off x="5806440" y="391363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Command</a:t>
            </a:r>
            <a:endParaRPr lang="en-US" sz="850" dirty="0"/>
          </a:p>
        </p:txBody>
      </p:sp>
      <p:sp>
        <p:nvSpPr>
          <p:cNvPr id="69" name="Text 61"/>
          <p:cNvSpPr/>
          <p:nvPr/>
        </p:nvSpPr>
        <p:spPr>
          <a:xfrm>
            <a:off x="5806440" y="409651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-v --html=reports/report.html</a:t>
            </a:r>
            <a:endParaRPr lang="en-US" sz="850" dirty="0"/>
          </a:p>
        </p:txBody>
      </p:sp>
      <p:sp>
        <p:nvSpPr>
          <p:cNvPr id="70" name="Shape 62"/>
          <p:cNvSpPr/>
          <p:nvPr/>
        </p:nvSpPr>
        <p:spPr>
          <a:xfrm>
            <a:off x="5715000" y="4334256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63"/>
          <p:cNvSpPr/>
          <p:nvPr/>
        </p:nvSpPr>
        <p:spPr>
          <a:xfrm>
            <a:off x="5806440" y="435254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on Fail</a:t>
            </a:r>
            <a:endParaRPr lang="en-US" sz="850" dirty="0"/>
          </a:p>
        </p:txBody>
      </p:sp>
      <p:sp>
        <p:nvSpPr>
          <p:cNvPr id="72" name="Text 64"/>
          <p:cNvSpPr/>
          <p:nvPr/>
        </p:nvSpPr>
        <p:spPr>
          <a:xfrm>
            <a:off x="5806440" y="453542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Auto-embedded in HTML report via hook</a:t>
            </a:r>
            <a:endParaRPr lang="en-US" sz="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Overview &amp; Technology Stack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POM-based, parametrized, CI-ready Pytest automation with custom HTML reporting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896112"/>
            <a:ext cx="347472" cy="34747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6112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475488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Functions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(test_01–test_06)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2487168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2487168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896" y="896112"/>
            <a:ext cx="347472" cy="34747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3017520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3600" dirty="0"/>
          </a:p>
        </p:txBody>
      </p:sp>
      <p:sp>
        <p:nvSpPr>
          <p:cNvPr id="17" name="Text 13"/>
          <p:cNvSpPr/>
          <p:nvPr/>
        </p:nvSpPr>
        <p:spPr>
          <a:xfrm>
            <a:off x="2596896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POM Page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Classes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608576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4608576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04" y="896112"/>
            <a:ext cx="347472" cy="34747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138928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3600" dirty="0"/>
          </a:p>
        </p:txBody>
      </p:sp>
      <p:sp>
        <p:nvSpPr>
          <p:cNvPr id="22" name="Text 17"/>
          <p:cNvSpPr/>
          <p:nvPr/>
        </p:nvSpPr>
        <p:spPr>
          <a:xfrm>
            <a:off x="4718304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 Data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Rows (Users)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6729984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6729984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712" y="896112"/>
            <a:ext cx="347472" cy="34747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260336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3600" dirty="0"/>
          </a:p>
        </p:txBody>
      </p:sp>
      <p:sp>
        <p:nvSpPr>
          <p:cNvPr id="27" name="Text 21"/>
          <p:cNvSpPr/>
          <p:nvPr/>
        </p:nvSpPr>
        <p:spPr>
          <a:xfrm>
            <a:off x="6839712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Browsers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Supported</a:t>
            </a:r>
            <a:endParaRPr lang="en-US" sz="900" dirty="0"/>
          </a:p>
        </p:txBody>
      </p:sp>
      <p:sp>
        <p:nvSpPr>
          <p:cNvPr id="28" name="Shape 22"/>
          <p:cNvSpPr/>
          <p:nvPr/>
        </p:nvSpPr>
        <p:spPr>
          <a:xfrm>
            <a:off x="365760" y="2048256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365760" y="2048256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502920" y="2103120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04" y="2203704"/>
            <a:ext cx="219456" cy="21945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42416" y="2103120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1042416" y="2322576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Language</a:t>
            </a:r>
            <a:endParaRPr lang="en-US" sz="800" dirty="0"/>
          </a:p>
        </p:txBody>
      </p:sp>
      <p:sp>
        <p:nvSpPr>
          <p:cNvPr id="34" name="Shape 27"/>
          <p:cNvSpPr/>
          <p:nvPr/>
        </p:nvSpPr>
        <p:spPr>
          <a:xfrm>
            <a:off x="2889504" y="2139696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28"/>
          <p:cNvSpPr/>
          <p:nvPr/>
        </p:nvSpPr>
        <p:spPr>
          <a:xfrm>
            <a:off x="3017520" y="2121408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page objects, fixtures, hooks, and test logic written in clean Python following PEP8 standards.</a:t>
            </a:r>
            <a:endParaRPr lang="en-US" sz="1050" dirty="0"/>
          </a:p>
        </p:txBody>
      </p:sp>
      <p:sp>
        <p:nvSpPr>
          <p:cNvPr id="36" name="Shape 29"/>
          <p:cNvSpPr/>
          <p:nvPr/>
        </p:nvSpPr>
        <p:spPr>
          <a:xfrm>
            <a:off x="365760" y="2615184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7" name="Shape 30"/>
          <p:cNvSpPr/>
          <p:nvPr/>
        </p:nvSpPr>
        <p:spPr>
          <a:xfrm>
            <a:off x="365760" y="2615184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31"/>
          <p:cNvSpPr/>
          <p:nvPr/>
        </p:nvSpPr>
        <p:spPr>
          <a:xfrm>
            <a:off x="502920" y="2670048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504" y="2770632"/>
            <a:ext cx="219456" cy="219456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1042416" y="2670048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</a:t>
            </a:r>
            <a:endParaRPr lang="en-US" sz="1150" dirty="0"/>
          </a:p>
        </p:txBody>
      </p:sp>
      <p:sp>
        <p:nvSpPr>
          <p:cNvPr id="41" name="Text 33"/>
          <p:cNvSpPr/>
          <p:nvPr/>
        </p:nvSpPr>
        <p:spPr>
          <a:xfrm>
            <a:off x="1042416" y="2889504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 Automation Engine</a:t>
            </a:r>
            <a:endParaRPr lang="en-US" sz="800" dirty="0"/>
          </a:p>
        </p:txBody>
      </p:sp>
      <p:sp>
        <p:nvSpPr>
          <p:cNvPr id="42" name="Shape 34"/>
          <p:cNvSpPr/>
          <p:nvPr/>
        </p:nvSpPr>
        <p:spPr>
          <a:xfrm>
            <a:off x="2889504" y="2706624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35"/>
          <p:cNvSpPr/>
          <p:nvPr/>
        </p:nvSpPr>
        <p:spPr>
          <a:xfrm>
            <a:off x="3017520" y="2688336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Controls Chrome/Firefox/Edge — interacts with the browser exactly like a real end user would.</a:t>
            </a:r>
            <a:endParaRPr lang="en-US" sz="1050" dirty="0"/>
          </a:p>
        </p:txBody>
      </p:sp>
      <p:sp>
        <p:nvSpPr>
          <p:cNvPr id="44" name="Shape 36"/>
          <p:cNvSpPr/>
          <p:nvPr/>
        </p:nvSpPr>
        <p:spPr>
          <a:xfrm>
            <a:off x="365760" y="3182112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37"/>
          <p:cNvSpPr/>
          <p:nvPr/>
        </p:nvSpPr>
        <p:spPr>
          <a:xfrm>
            <a:off x="365760" y="3182112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502920" y="3236976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" y="3337560"/>
            <a:ext cx="219456" cy="219456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1042416" y="3236976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</a:t>
            </a:r>
            <a:endParaRPr lang="en-US" sz="1150" dirty="0"/>
          </a:p>
        </p:txBody>
      </p:sp>
      <p:sp>
        <p:nvSpPr>
          <p:cNvPr id="49" name="Text 40"/>
          <p:cNvSpPr/>
          <p:nvPr/>
        </p:nvSpPr>
        <p:spPr>
          <a:xfrm>
            <a:off x="1042416" y="3456432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Framework &amp; Runner</a:t>
            </a:r>
            <a:endParaRPr lang="en-US" sz="800" dirty="0"/>
          </a:p>
        </p:txBody>
      </p:sp>
      <p:sp>
        <p:nvSpPr>
          <p:cNvPr id="50" name="Shape 41"/>
          <p:cNvSpPr/>
          <p:nvPr/>
        </p:nvSpPr>
        <p:spPr>
          <a:xfrm>
            <a:off x="2889504" y="3273552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2"/>
          <p:cNvSpPr/>
          <p:nvPr/>
        </p:nvSpPr>
        <p:spPr>
          <a:xfrm>
            <a:off x="3017520" y="3255264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discovery, fixture injection, parametrize decorator, hooks for reporting and screenshot capture.</a:t>
            </a:r>
            <a:endParaRPr lang="en-US" sz="1050" dirty="0"/>
          </a:p>
        </p:txBody>
      </p:sp>
      <p:sp>
        <p:nvSpPr>
          <p:cNvPr id="52" name="Shape 43"/>
          <p:cNvSpPr/>
          <p:nvPr/>
        </p:nvSpPr>
        <p:spPr>
          <a:xfrm>
            <a:off x="365760" y="3749040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3" name="Shape 44"/>
          <p:cNvSpPr/>
          <p:nvPr/>
        </p:nvSpPr>
        <p:spPr>
          <a:xfrm>
            <a:off x="365760" y="3749040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4" name="Shape 45"/>
          <p:cNvSpPr/>
          <p:nvPr/>
        </p:nvSpPr>
        <p:spPr>
          <a:xfrm>
            <a:off x="502920" y="3803904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5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" y="3904488"/>
            <a:ext cx="219456" cy="219456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1042416" y="3803904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pytest-html</a:t>
            </a:r>
            <a:endParaRPr lang="en-US" sz="1150" dirty="0"/>
          </a:p>
        </p:txBody>
      </p:sp>
      <p:sp>
        <p:nvSpPr>
          <p:cNvPr id="57" name="Text 47"/>
          <p:cNvSpPr/>
          <p:nvPr/>
        </p:nvSpPr>
        <p:spPr>
          <a:xfrm>
            <a:off x="1042416" y="4023360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HTML Report Generator</a:t>
            </a:r>
            <a:endParaRPr lang="en-US" sz="800" dirty="0"/>
          </a:p>
        </p:txBody>
      </p:sp>
      <p:sp>
        <p:nvSpPr>
          <p:cNvPr id="58" name="Shape 48"/>
          <p:cNvSpPr/>
          <p:nvPr/>
        </p:nvSpPr>
        <p:spPr>
          <a:xfrm>
            <a:off x="2889504" y="3840480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49"/>
          <p:cNvSpPr/>
          <p:nvPr/>
        </p:nvSpPr>
        <p:spPr>
          <a:xfrm>
            <a:off x="3017520" y="3822192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Generates timestamped report_HH-MM-SS.html with embedded screenshots, step logs, and pass/fail.</a:t>
            </a:r>
            <a:endParaRPr lang="en-US" sz="1050" dirty="0"/>
          </a:p>
        </p:txBody>
      </p:sp>
      <p:sp>
        <p:nvSpPr>
          <p:cNvPr id="60" name="Shape 50"/>
          <p:cNvSpPr/>
          <p:nvPr/>
        </p:nvSpPr>
        <p:spPr>
          <a:xfrm>
            <a:off x="365760" y="4315968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1" name="Shape 51"/>
          <p:cNvSpPr/>
          <p:nvPr/>
        </p:nvSpPr>
        <p:spPr>
          <a:xfrm>
            <a:off x="365760" y="4315968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Shape 52"/>
          <p:cNvSpPr/>
          <p:nvPr/>
        </p:nvSpPr>
        <p:spPr>
          <a:xfrm>
            <a:off x="502920" y="4370832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3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" y="4471416"/>
            <a:ext cx="219456" cy="219456"/>
          </a:xfrm>
          <a:prstGeom prst="rect">
            <a:avLst/>
          </a:prstGeom>
        </p:spPr>
      </p:pic>
      <p:sp>
        <p:nvSpPr>
          <p:cNvPr id="64" name="Text 53"/>
          <p:cNvSpPr/>
          <p:nvPr/>
        </p:nvSpPr>
        <p:spPr>
          <a:xfrm>
            <a:off x="1042416" y="4370832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configparser + CSV</a:t>
            </a:r>
            <a:endParaRPr lang="en-US" sz="1150" dirty="0"/>
          </a:p>
        </p:txBody>
      </p:sp>
      <p:sp>
        <p:nvSpPr>
          <p:cNvPr id="65" name="Text 54"/>
          <p:cNvSpPr/>
          <p:nvPr/>
        </p:nvSpPr>
        <p:spPr>
          <a:xfrm>
            <a:off x="1042416" y="4590288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 &amp; Data Management</a:t>
            </a:r>
            <a:endParaRPr lang="en-US" sz="800" dirty="0"/>
          </a:p>
        </p:txBody>
      </p:sp>
      <p:sp>
        <p:nvSpPr>
          <p:cNvPr id="66" name="Shape 55"/>
          <p:cNvSpPr/>
          <p:nvPr/>
        </p:nvSpPr>
        <p:spPr>
          <a:xfrm>
            <a:off x="2889504" y="4407408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56"/>
          <p:cNvSpPr/>
          <p:nvPr/>
        </p:nvSpPr>
        <p:spPr>
          <a:xfrm>
            <a:off x="3017520" y="4389120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config.ini externalizes browser/URL/wait settings. test_data.csv holds 6 user rows for parametrize.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Agenda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 coverage — three projects, deep content, dedicated report &amp; screenshot slides per framework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41248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41248"/>
            <a:ext cx="45720" cy="42062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02920" y="896112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502920" y="896112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900" dirty="0"/>
          </a:p>
        </p:txBody>
      </p:sp>
      <p:sp>
        <p:nvSpPr>
          <p:cNvPr id="12" name="Text 10"/>
          <p:cNvSpPr/>
          <p:nvPr/>
        </p:nvSpPr>
        <p:spPr>
          <a:xfrm>
            <a:off x="950976" y="896112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Robot Framework (UI)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950976" y="1097280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Overview · Tech Stack · Folder Structure · 5 Scenarios · Keywords · Data-Driven · Report Screenshots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365760" y="1316736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365760" y="1316736"/>
            <a:ext cx="45720" cy="42062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502920" y="1371600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502920" y="1371600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900" dirty="0"/>
          </a:p>
        </p:txBody>
      </p:sp>
      <p:sp>
        <p:nvSpPr>
          <p:cNvPr id="18" name="Text 16"/>
          <p:cNvSpPr/>
          <p:nvPr/>
        </p:nvSpPr>
        <p:spPr>
          <a:xfrm>
            <a:off x="950976" y="1371600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Pytest + Selenium (UI)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950976" y="1572768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Overview · Tech Stack · Folder Structure · POM Classes · 6 Test Functions · conftest · Report Screenshots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365760" y="1792224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365760" y="1792224"/>
            <a:ext cx="45720" cy="42062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502920" y="1847088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502920" y="1847088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900" dirty="0"/>
          </a:p>
        </p:txBody>
      </p:sp>
      <p:sp>
        <p:nvSpPr>
          <p:cNvPr id="24" name="Text 22"/>
          <p:cNvSpPr/>
          <p:nvPr/>
        </p:nvSpPr>
        <p:spPr>
          <a:xfrm>
            <a:off x="950976" y="1847088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Foodie App API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950976" y="2048256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Flask Backend · 18 Endpoints · 5 Modules · Pytest Tests · Robot Framework Tests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365760" y="2267712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365760" y="2267712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502920" y="2322576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502920" y="2322576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900" dirty="0"/>
          </a:p>
        </p:txBody>
      </p:sp>
      <p:sp>
        <p:nvSpPr>
          <p:cNvPr id="30" name="Text 28"/>
          <p:cNvSpPr/>
          <p:nvPr/>
        </p:nvSpPr>
        <p:spPr>
          <a:xfrm>
            <a:off x="950976" y="2322576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Reports — Tests Passed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950976" y="2523744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Framework: tests passed screenshot placeholder — replace with your actual report.html screenshot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365760" y="2743200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3" name="Shape 31"/>
          <p:cNvSpPr/>
          <p:nvPr/>
        </p:nvSpPr>
        <p:spPr>
          <a:xfrm>
            <a:off x="365760" y="2743200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Shape 32"/>
          <p:cNvSpPr/>
          <p:nvPr/>
        </p:nvSpPr>
        <p:spPr>
          <a:xfrm>
            <a:off x="502920" y="2798064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502920" y="2798064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05</a:t>
            </a:r>
            <a:endParaRPr lang="en-US" sz="900" dirty="0"/>
          </a:p>
        </p:txBody>
      </p:sp>
      <p:sp>
        <p:nvSpPr>
          <p:cNvPr id="36" name="Text 34"/>
          <p:cNvSpPr/>
          <p:nvPr/>
        </p:nvSpPr>
        <p:spPr>
          <a:xfrm>
            <a:off x="950976" y="2798064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Reports — Log Report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950976" y="2999232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Framework: detailed log.html screenshot placeholder — replace with your actual log screenshot</a:t>
            </a:r>
            <a:endParaRPr lang="en-US" sz="850" dirty="0"/>
          </a:p>
        </p:txBody>
      </p:sp>
      <p:sp>
        <p:nvSpPr>
          <p:cNvPr id="38" name="Shape 36"/>
          <p:cNvSpPr/>
          <p:nvPr/>
        </p:nvSpPr>
        <p:spPr>
          <a:xfrm>
            <a:off x="365760" y="3218688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365760" y="3218688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502920" y="3273552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502920" y="3273552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06</a:t>
            </a:r>
            <a:endParaRPr lang="en-US" sz="900" dirty="0"/>
          </a:p>
        </p:txBody>
      </p:sp>
      <p:sp>
        <p:nvSpPr>
          <p:cNvPr id="42" name="Text 40"/>
          <p:cNvSpPr/>
          <p:nvPr/>
        </p:nvSpPr>
        <p:spPr>
          <a:xfrm>
            <a:off x="950976" y="3273552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Reports — Tests Passed</a:t>
            </a:r>
            <a:endParaRPr lang="en-US" sz="1100" dirty="0"/>
          </a:p>
        </p:txBody>
      </p:sp>
      <p:sp>
        <p:nvSpPr>
          <p:cNvPr id="43" name="Text 41"/>
          <p:cNvSpPr/>
          <p:nvPr/>
        </p:nvSpPr>
        <p:spPr>
          <a:xfrm>
            <a:off x="950976" y="3474720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Pytest: tests passed HTML report screenshot — replace with your actual pytest-html report screenshot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365760" y="3694176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43"/>
          <p:cNvSpPr/>
          <p:nvPr/>
        </p:nvSpPr>
        <p:spPr>
          <a:xfrm>
            <a:off x="365760" y="3694176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44"/>
          <p:cNvSpPr/>
          <p:nvPr/>
        </p:nvSpPr>
        <p:spPr>
          <a:xfrm>
            <a:off x="502920" y="3749040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502920" y="3749040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07</a:t>
            </a:r>
            <a:endParaRPr lang="en-US" sz="900" dirty="0"/>
          </a:p>
        </p:txBody>
      </p:sp>
      <p:sp>
        <p:nvSpPr>
          <p:cNvPr id="48" name="Text 46"/>
          <p:cNvSpPr/>
          <p:nvPr/>
        </p:nvSpPr>
        <p:spPr>
          <a:xfrm>
            <a:off x="950976" y="3749040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Reports — Log Report</a:t>
            </a:r>
            <a:endParaRPr lang="en-US" sz="1100" dirty="0"/>
          </a:p>
        </p:txBody>
      </p:sp>
      <p:sp>
        <p:nvSpPr>
          <p:cNvPr id="49" name="Text 47"/>
          <p:cNvSpPr/>
          <p:nvPr/>
        </p:nvSpPr>
        <p:spPr>
          <a:xfrm>
            <a:off x="950976" y="3950208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Pytest: detailed HTML log with step details — replace with your actual detailed report screenshot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365760" y="4169664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365760" y="4169664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50"/>
          <p:cNvSpPr/>
          <p:nvPr/>
        </p:nvSpPr>
        <p:spPr>
          <a:xfrm>
            <a:off x="502920" y="4224528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502920" y="4224528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08</a:t>
            </a:r>
            <a:endParaRPr lang="en-US" sz="900" dirty="0"/>
          </a:p>
        </p:txBody>
      </p:sp>
      <p:sp>
        <p:nvSpPr>
          <p:cNvPr id="54" name="Text 52"/>
          <p:cNvSpPr/>
          <p:nvPr/>
        </p:nvSpPr>
        <p:spPr>
          <a:xfrm>
            <a:off x="950976" y="4224528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API — Postman Screenshots</a:t>
            </a:r>
            <a:endParaRPr lang="en-US" sz="1100" dirty="0"/>
          </a:p>
        </p:txBody>
      </p:sp>
      <p:sp>
        <p:nvSpPr>
          <p:cNvPr id="55" name="Text 53"/>
          <p:cNvSpPr/>
          <p:nvPr/>
        </p:nvSpPr>
        <p:spPr>
          <a:xfrm>
            <a:off x="950976" y="4425696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slides: Restaurant · Dish · Admin · User/Customer · Order module Postman collection screenshots</a:t>
            </a:r>
            <a:endParaRPr lang="en-US" sz="850" dirty="0"/>
          </a:p>
        </p:txBody>
      </p:sp>
      <p:sp>
        <p:nvSpPr>
          <p:cNvPr id="56" name="Shape 54"/>
          <p:cNvSpPr/>
          <p:nvPr/>
        </p:nvSpPr>
        <p:spPr>
          <a:xfrm>
            <a:off x="365760" y="4645152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7" name="Shape 55"/>
          <p:cNvSpPr/>
          <p:nvPr/>
        </p:nvSpPr>
        <p:spPr>
          <a:xfrm>
            <a:off x="365760" y="4645152"/>
            <a:ext cx="45720" cy="42062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502920" y="4700016"/>
            <a:ext cx="329184" cy="32918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502920" y="4700016"/>
            <a:ext cx="329184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09</a:t>
            </a:r>
            <a:endParaRPr lang="en-US" sz="900" dirty="0"/>
          </a:p>
        </p:txBody>
      </p:sp>
      <p:sp>
        <p:nvSpPr>
          <p:cNvPr id="60" name="Text 58"/>
          <p:cNvSpPr/>
          <p:nvPr/>
        </p:nvSpPr>
        <p:spPr>
          <a:xfrm>
            <a:off x="950976" y="4700016"/>
            <a:ext cx="320040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API — RF &amp; Pytest Logs</a:t>
            </a:r>
            <a:endParaRPr lang="en-US" sz="1100" dirty="0"/>
          </a:p>
        </p:txBody>
      </p:sp>
      <p:sp>
        <p:nvSpPr>
          <p:cNvPr id="61" name="Text 59"/>
          <p:cNvSpPr/>
          <p:nvPr/>
        </p:nvSpPr>
        <p:spPr>
          <a:xfrm>
            <a:off x="950976" y="4901184"/>
            <a:ext cx="768096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foodie.robot log report + Pytest test_foodie.py log report screenshots</a:t>
            </a:r>
            <a:endParaRPr lang="en-US" sz="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Folder Structure &amp; conftest.py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Clean separation of concerns — each folder owns one responsibility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329184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32918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77824"/>
            <a:ext cx="30175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📁  pytest-framework/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11480" y="1188720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config/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411480" y="1357884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config.ini  (browser, url, wait=15)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411480" y="1527048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data/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411480" y="1696212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test_data.csv  (6 user rows)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411480" y="1865376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pages/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411480" y="2034540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base_page.py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411480" y="2203704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login_page.py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411480" y="2372868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search_page.py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411480" y="2542032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product_page.py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411480" y="2711196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cart_page.py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411480" y="2880360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account_page.py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411480" y="3049524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tests/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411480" y="3218688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conftest.py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411480" y="3387852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test_ecommerce.py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411480" y="3557016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utilities/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411480" y="3726180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utils.py  (get_csv_data)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411480" y="3895344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reports/ + screenshots/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411480" y="4064508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report_HH-MM-SS.html  |  *.png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411480" y="4233672"/>
            <a:ext cx="3154680" cy="1691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pytest.ini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3840480" y="804672"/>
            <a:ext cx="493776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3840480" y="804672"/>
            <a:ext cx="493776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3977640" y="877824"/>
            <a:ext cx="4663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conftest.py — Framework Brain</a:t>
            </a:r>
            <a:endParaRPr lang="en-US" sz="1200" dirty="0"/>
          </a:p>
        </p:txBody>
      </p:sp>
      <p:sp>
        <p:nvSpPr>
          <p:cNvPr id="33" name="Shape 31"/>
          <p:cNvSpPr/>
          <p:nvPr/>
        </p:nvSpPr>
        <p:spPr>
          <a:xfrm>
            <a:off x="3977640" y="1161288"/>
            <a:ext cx="466344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Shape 32"/>
          <p:cNvSpPr/>
          <p:nvPr/>
        </p:nvSpPr>
        <p:spPr>
          <a:xfrm>
            <a:off x="3977640" y="1261872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3977640" y="1261872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4114800" y="1298448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driver fixture  (scope='class')</a:t>
            </a:r>
            <a:endParaRPr lang="en-US" sz="900" dirty="0"/>
          </a:p>
        </p:txBody>
      </p:sp>
      <p:sp>
        <p:nvSpPr>
          <p:cNvPr id="37" name="Text 35"/>
          <p:cNvSpPr/>
          <p:nvPr/>
        </p:nvSpPr>
        <p:spPr>
          <a:xfrm>
            <a:off x="4114800" y="1499616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Reads browser from config.ini or --browser CLI. Creates Chrome/Firefox/Edge WebDriver, opens BASE_URL, maximizes. Yields driver to tests. Quits after all tests in class complete.</a:t>
            </a:r>
            <a:endParaRPr lang="en-US" sz="850" dirty="0"/>
          </a:p>
        </p:txBody>
      </p:sp>
      <p:sp>
        <p:nvSpPr>
          <p:cNvPr id="38" name="Shape 36"/>
          <p:cNvSpPr/>
          <p:nvPr/>
        </p:nvSpPr>
        <p:spPr>
          <a:xfrm>
            <a:off x="3977640" y="1837944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3977640" y="1837944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4114800" y="1874520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step() fixture  (scope='function')</a:t>
            </a:r>
            <a:endParaRPr lang="en-US" sz="900" dirty="0"/>
          </a:p>
        </p:txBody>
      </p:sp>
      <p:sp>
        <p:nvSpPr>
          <p:cNvPr id="41" name="Text 39"/>
          <p:cNvSpPr/>
          <p:nvPr/>
        </p:nvSpPr>
        <p:spPr>
          <a:xfrm>
            <a:off x="4114800" y="2075688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Accepts a step description string. Logs it to terminal AND appends to pytest-html report so every action is visible in the HTML output file.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3977640" y="2414016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3977640" y="2414016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4114800" y="2450592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pytest_runtest_makereport</a:t>
            </a:r>
            <a:endParaRPr lang="en-US" sz="900" dirty="0"/>
          </a:p>
        </p:txBody>
      </p:sp>
      <p:sp>
        <p:nvSpPr>
          <p:cNvPr id="45" name="Text 43"/>
          <p:cNvSpPr/>
          <p:nvPr/>
        </p:nvSpPr>
        <p:spPr>
          <a:xfrm>
            <a:off x="4114800" y="2651760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Hook runs after every test. On FAIL or SKIP: saves timestamped PNG to screenshots/ folder, encodes as base64, embeds inline in HTML report automatically.</a:t>
            </a:r>
            <a:endParaRPr lang="en-US" sz="850" dirty="0"/>
          </a:p>
        </p:txBody>
      </p:sp>
      <p:sp>
        <p:nvSpPr>
          <p:cNvPr id="46" name="Shape 44"/>
          <p:cNvSpPr/>
          <p:nvPr/>
        </p:nvSpPr>
        <p:spPr>
          <a:xfrm>
            <a:off x="3977640" y="2990088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7" name="Shape 45"/>
          <p:cNvSpPr/>
          <p:nvPr/>
        </p:nvSpPr>
        <p:spPr>
          <a:xfrm>
            <a:off x="3977640" y="2990088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6"/>
          <p:cNvSpPr/>
          <p:nvPr/>
        </p:nvSpPr>
        <p:spPr>
          <a:xfrm>
            <a:off x="4114800" y="3026664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pytest_configure</a:t>
            </a:r>
            <a:endParaRPr lang="en-US" sz="900" dirty="0"/>
          </a:p>
        </p:txBody>
      </p:sp>
      <p:sp>
        <p:nvSpPr>
          <p:cNvPr id="49" name="Text 47"/>
          <p:cNvSpPr/>
          <p:nvPr/>
        </p:nvSpPr>
        <p:spPr>
          <a:xfrm>
            <a:off x="4114800" y="3227832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Creates reports/ and screenshots/ directories on startup. Generates timestamped filename: report_14-32-55.html so each run preserves its own report.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3977640" y="3566160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3977640" y="3566160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114800" y="3602736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pytest_collection_modifyitems</a:t>
            </a:r>
            <a:endParaRPr lang="en-US" sz="900" dirty="0"/>
          </a:p>
        </p:txBody>
      </p:sp>
      <p:sp>
        <p:nvSpPr>
          <p:cNvPr id="53" name="Text 51"/>
          <p:cNvSpPr/>
          <p:nvPr/>
        </p:nvSpPr>
        <p:spPr>
          <a:xfrm>
            <a:off x="4114800" y="3803904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Sorts collected tests by parametrize ID then test name. Ensures data0-test01, data0-test02… data1-test01 order so class-scoped driver stays alive per user.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3977640" y="4142232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5" name="Shape 53"/>
          <p:cNvSpPr/>
          <p:nvPr/>
        </p:nvSpPr>
        <p:spPr>
          <a:xfrm>
            <a:off x="3977640" y="4142232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4114800" y="4178808"/>
            <a:ext cx="443484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pytest_addoption</a:t>
            </a:r>
            <a:endParaRPr lang="en-US" sz="900" dirty="0"/>
          </a:p>
        </p:txBody>
      </p:sp>
      <p:sp>
        <p:nvSpPr>
          <p:cNvPr id="57" name="Text 55"/>
          <p:cNvSpPr/>
          <p:nvPr/>
        </p:nvSpPr>
        <p:spPr>
          <a:xfrm>
            <a:off x="4114800" y="4379976"/>
            <a:ext cx="443484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Adds --browser CLI argument. Lets you run: pytest --browser=firefox to override config.ini without editing any source file.</a:t>
            </a:r>
            <a:endParaRPr lang="en-US" sz="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6 Test Functions &amp; Page Object Classes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@pytest.mark.parametrize  ×  6 CSV rows  =  36 total test executions per run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493776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49377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77824"/>
            <a:ext cx="4663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test_ecommerce.py  —  6 Test Functions</a:t>
            </a: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02920" y="1161288"/>
            <a:ext cx="466344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61872"/>
            <a:ext cx="4663440" cy="512064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02920" y="1261872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03504" y="1280160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test_01_invalid_login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603504" y="1499616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Login with random invalid email + password. Asserts warning message visible. Uses step() to log each sub-action.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502920" y="1837944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502920" y="1837944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603504" y="1856232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test_02_registration</a:t>
            </a:r>
            <a:endParaRPr lang="en-US" sz="950" dirty="0"/>
          </a:p>
        </p:txBody>
      </p:sp>
      <p:sp>
        <p:nvSpPr>
          <p:cNvPr id="19" name="Text 17"/>
          <p:cNvSpPr/>
          <p:nvPr/>
        </p:nvSpPr>
        <p:spPr>
          <a:xfrm>
            <a:off x="603504" y="2075688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Fills registration form using CSV data. Generates unique email with {random} placeholder. Asserts success message.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502920" y="2414016"/>
            <a:ext cx="4663440" cy="512064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02920" y="2414016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603504" y="2432304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test_03_logout_login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603504" y="2651760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Logs out post-registration. Logs back in with newly registered credentials. Asserts Logout link visible in nav.</a:t>
            </a:r>
            <a:endParaRPr lang="en-US" sz="900" dirty="0"/>
          </a:p>
        </p:txBody>
      </p:sp>
      <p:sp>
        <p:nvSpPr>
          <p:cNvPr id="24" name="Shape 22"/>
          <p:cNvSpPr/>
          <p:nvPr/>
        </p:nvSpPr>
        <p:spPr>
          <a:xfrm>
            <a:off x="502920" y="2990088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502920" y="2990088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603504" y="3008376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test_04_search_and_add</a:t>
            </a:r>
            <a:endParaRPr lang="en-US" sz="950" dirty="0"/>
          </a:p>
        </p:txBody>
      </p:sp>
      <p:sp>
        <p:nvSpPr>
          <p:cNvPr id="27" name="Text 25"/>
          <p:cNvSpPr/>
          <p:nvPr/>
        </p:nvSpPr>
        <p:spPr>
          <a:xfrm>
            <a:off x="603504" y="3227832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Searches product from CSV. Selects first result. Calls add_to_cart_with_handling — handles success/out-of-stock/error.</a:t>
            </a:r>
            <a:endParaRPr lang="en-US" sz="900" dirty="0"/>
          </a:p>
        </p:txBody>
      </p:sp>
      <p:sp>
        <p:nvSpPr>
          <p:cNvPr id="28" name="Shape 26"/>
          <p:cNvSpPr/>
          <p:nvPr/>
        </p:nvSpPr>
        <p:spPr>
          <a:xfrm>
            <a:off x="502920" y="3566160"/>
            <a:ext cx="4663440" cy="512064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502920" y="3566160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603504" y="3584448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test_05_cart_management</a:t>
            </a:r>
            <a:endParaRPr lang="en-US" sz="950" dirty="0"/>
          </a:p>
        </p:txBody>
      </p:sp>
      <p:sp>
        <p:nvSpPr>
          <p:cNvPr id="31" name="Text 29"/>
          <p:cNvSpPr/>
          <p:nvPr/>
        </p:nvSpPr>
        <p:spPr>
          <a:xfrm>
            <a:off x="603504" y="3803904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Navigates to cart (15s wait + scroll). Updates quantity from CSV. Removes item. Asserts empty cart message. Skips if no cart item.</a:t>
            </a:r>
            <a:endParaRPr lang="en-US" sz="900" dirty="0"/>
          </a:p>
        </p:txBody>
      </p:sp>
      <p:sp>
        <p:nvSpPr>
          <p:cNvPr id="32" name="Shape 30"/>
          <p:cNvSpPr/>
          <p:nvPr/>
        </p:nvSpPr>
        <p:spPr>
          <a:xfrm>
            <a:off x="502920" y="4142232"/>
            <a:ext cx="466344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Shape 31"/>
          <p:cNvSpPr/>
          <p:nvPr/>
        </p:nvSpPr>
        <p:spPr>
          <a:xfrm>
            <a:off x="502920" y="4142232"/>
            <a:ext cx="36576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603504" y="4160520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test_06_logout</a:t>
            </a:r>
            <a:endParaRPr lang="en-US" sz="950" dirty="0"/>
          </a:p>
        </p:txBody>
      </p:sp>
      <p:sp>
        <p:nvSpPr>
          <p:cNvPr id="35" name="Text 33"/>
          <p:cNvSpPr/>
          <p:nvPr/>
        </p:nvSpPr>
        <p:spPr>
          <a:xfrm>
            <a:off x="603504" y="4379976"/>
            <a:ext cx="4462272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Final logout via My Account dropdown. Asserts 'Account Logout' title. Handles session-already-expired edge case gracefully.</a:t>
            </a:r>
            <a:endParaRPr lang="en-US" sz="900" dirty="0"/>
          </a:p>
        </p:txBody>
      </p:sp>
      <p:sp>
        <p:nvSpPr>
          <p:cNvPr id="36" name="Shape 34"/>
          <p:cNvSpPr/>
          <p:nvPr/>
        </p:nvSpPr>
        <p:spPr>
          <a:xfrm>
            <a:off x="5468112" y="804672"/>
            <a:ext cx="331012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5468112" y="804672"/>
            <a:ext cx="3310128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6"/>
          <p:cNvSpPr/>
          <p:nvPr/>
        </p:nvSpPr>
        <p:spPr>
          <a:xfrm>
            <a:off x="5605272" y="877824"/>
            <a:ext cx="3035808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 POM Page Classes</a:t>
            </a:r>
            <a:endParaRPr lang="en-US" sz="1200" dirty="0"/>
          </a:p>
        </p:txBody>
      </p:sp>
      <p:sp>
        <p:nvSpPr>
          <p:cNvPr id="39" name="Shape 37"/>
          <p:cNvSpPr/>
          <p:nvPr/>
        </p:nvSpPr>
        <p:spPr>
          <a:xfrm>
            <a:off x="5605272" y="1161288"/>
            <a:ext cx="3035808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5605272" y="1261872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5605272" y="1261872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Text 40"/>
          <p:cNvSpPr/>
          <p:nvPr/>
        </p:nvSpPr>
        <p:spPr>
          <a:xfrm>
            <a:off x="5724144" y="1280160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BasePage</a:t>
            </a:r>
            <a:endParaRPr lang="en-US" sz="1000" dirty="0"/>
          </a:p>
        </p:txBody>
      </p:sp>
      <p:sp>
        <p:nvSpPr>
          <p:cNvPr id="43" name="Text 41"/>
          <p:cNvSpPr/>
          <p:nvPr/>
        </p:nvSpPr>
        <p:spPr>
          <a:xfrm>
            <a:off x="5724144" y="1499616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find_element, click, send_keys, is_visible, js_click — all use explicit 15s WebDriverWait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5605272" y="1837944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43"/>
          <p:cNvSpPr/>
          <p:nvPr/>
        </p:nvSpPr>
        <p:spPr>
          <a:xfrm>
            <a:off x="5605272" y="1837944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5724144" y="1856232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LoginPage</a:t>
            </a:r>
            <a:endParaRPr lang="en-US" sz="1000" dirty="0"/>
          </a:p>
        </p:txBody>
      </p:sp>
      <p:sp>
        <p:nvSpPr>
          <p:cNvPr id="47" name="Text 45"/>
          <p:cNvSpPr/>
          <p:nvPr/>
        </p:nvSpPr>
        <p:spPr>
          <a:xfrm>
            <a:off x="5724144" y="2075688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navigate_to_login, login, data_register, get_registration_success_message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5605272" y="2414016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9" name="Shape 47"/>
          <p:cNvSpPr/>
          <p:nvPr/>
        </p:nvSpPr>
        <p:spPr>
          <a:xfrm>
            <a:off x="5605272" y="2414016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8"/>
          <p:cNvSpPr/>
          <p:nvPr/>
        </p:nvSpPr>
        <p:spPr>
          <a:xfrm>
            <a:off x="5724144" y="2432304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SearchPage</a:t>
            </a:r>
            <a:endParaRPr lang="en-US" sz="1000" dirty="0"/>
          </a:p>
        </p:txBody>
      </p:sp>
      <p:sp>
        <p:nvSpPr>
          <p:cNvPr id="51" name="Text 49"/>
          <p:cNvSpPr/>
          <p:nvPr/>
        </p:nvSpPr>
        <p:spPr>
          <a:xfrm>
            <a:off x="5724144" y="2651760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search_product (form.submit()), select_product (first result click)</a:t>
            </a:r>
            <a:endParaRPr lang="en-US" sz="850" dirty="0"/>
          </a:p>
        </p:txBody>
      </p:sp>
      <p:sp>
        <p:nvSpPr>
          <p:cNvPr id="52" name="Shape 50"/>
          <p:cNvSpPr/>
          <p:nvPr/>
        </p:nvSpPr>
        <p:spPr>
          <a:xfrm>
            <a:off x="5605272" y="2990088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3" name="Shape 51"/>
          <p:cNvSpPr/>
          <p:nvPr/>
        </p:nvSpPr>
        <p:spPr>
          <a:xfrm>
            <a:off x="5605272" y="2990088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4" name="Text 52"/>
          <p:cNvSpPr/>
          <p:nvPr/>
        </p:nvSpPr>
        <p:spPr>
          <a:xfrm>
            <a:off x="5724144" y="3008376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ProductPage</a:t>
            </a:r>
            <a:endParaRPr lang="en-US" sz="1000" dirty="0"/>
          </a:p>
        </p:txBody>
      </p:sp>
      <p:sp>
        <p:nvSpPr>
          <p:cNvPr id="55" name="Text 53"/>
          <p:cNvSpPr/>
          <p:nvPr/>
        </p:nvSpPr>
        <p:spPr>
          <a:xfrm>
            <a:off x="5724144" y="3227832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add_to_cart_with_handling → returns 'success' / 'out_of_stock' / 'error'</a:t>
            </a:r>
            <a:endParaRPr lang="en-US" sz="850" dirty="0"/>
          </a:p>
        </p:txBody>
      </p:sp>
      <p:sp>
        <p:nvSpPr>
          <p:cNvPr id="56" name="Shape 54"/>
          <p:cNvSpPr/>
          <p:nvPr/>
        </p:nvSpPr>
        <p:spPr>
          <a:xfrm>
            <a:off x="5605272" y="3566160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7" name="Shape 55"/>
          <p:cNvSpPr/>
          <p:nvPr/>
        </p:nvSpPr>
        <p:spPr>
          <a:xfrm>
            <a:off x="5605272" y="3566160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 56"/>
          <p:cNvSpPr/>
          <p:nvPr/>
        </p:nvSpPr>
        <p:spPr>
          <a:xfrm>
            <a:off x="5724144" y="3584448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CartPage</a:t>
            </a:r>
            <a:endParaRPr lang="en-US" sz="1000" dirty="0"/>
          </a:p>
        </p:txBody>
      </p:sp>
      <p:sp>
        <p:nvSpPr>
          <p:cNvPr id="59" name="Text 57"/>
          <p:cNvSpPr/>
          <p:nvPr/>
        </p:nvSpPr>
        <p:spPr>
          <a:xfrm>
            <a:off x="5724144" y="3803904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navigate_to_cart (popup wait + scroll + edit cart), edit_quantity, remove_item</a:t>
            </a:r>
            <a:endParaRPr lang="en-US" sz="850" dirty="0"/>
          </a:p>
        </p:txBody>
      </p:sp>
      <p:sp>
        <p:nvSpPr>
          <p:cNvPr id="60" name="Shape 58"/>
          <p:cNvSpPr/>
          <p:nvPr/>
        </p:nvSpPr>
        <p:spPr>
          <a:xfrm>
            <a:off x="5605272" y="4142232"/>
            <a:ext cx="3035808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1" name="Shape 59"/>
          <p:cNvSpPr/>
          <p:nvPr/>
        </p:nvSpPr>
        <p:spPr>
          <a:xfrm>
            <a:off x="5605272" y="4142232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Text 60"/>
          <p:cNvSpPr/>
          <p:nvPr/>
        </p:nvSpPr>
        <p:spPr>
          <a:xfrm>
            <a:off x="5724144" y="4160520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AccountPage</a:t>
            </a:r>
            <a:endParaRPr lang="en-US" sz="1000" dirty="0"/>
          </a:p>
        </p:txBody>
      </p:sp>
      <p:sp>
        <p:nvSpPr>
          <p:cNvPr id="63" name="Text 61"/>
          <p:cNvSpPr/>
          <p:nvPr/>
        </p:nvSpPr>
        <p:spPr>
          <a:xfrm>
            <a:off x="5724144" y="4379976"/>
            <a:ext cx="2798064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logout, is_logged_in (Logout link check), is_logged_out (title check)</a:t>
            </a:r>
            <a:endParaRPr lang="en-US" sz="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Team Presentation Assignments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+ Selenium Team: 3 members · each explains their assigned module to the trainer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2918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🐍  Pytest + Selenium Team  —  Who Presents What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36576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243584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1024128" y="1353312"/>
            <a:ext cx="658368" cy="65836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412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👤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50292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Durga Prasad</a:t>
            </a:r>
            <a:endParaRPr lang="en-US" sz="1200" dirty="0"/>
          </a:p>
        </p:txBody>
      </p:sp>
      <p:sp>
        <p:nvSpPr>
          <p:cNvPr id="15" name="Shape 13"/>
          <p:cNvSpPr/>
          <p:nvPr/>
        </p:nvSpPr>
        <p:spPr>
          <a:xfrm>
            <a:off x="502920" y="2359152"/>
            <a:ext cx="2468880" cy="2011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50292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1 — User Registration &amp; Login</a:t>
            </a:r>
            <a:endParaRPr lang="en-US" sz="800" dirty="0"/>
          </a:p>
        </p:txBody>
      </p:sp>
      <p:sp>
        <p:nvSpPr>
          <p:cNvPr id="17" name="Shape 15"/>
          <p:cNvSpPr/>
          <p:nvPr/>
        </p:nvSpPr>
        <p:spPr>
          <a:xfrm>
            <a:off x="50292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566928" y="268833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4980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test_01_invalid_login — negative test with assertion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566928" y="3035808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980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test_02_registration — form fill + dynamic email generation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566928" y="3383280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4980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LoginPage class: navigate_to_login, data_register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566928" y="3730752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4980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test_data.csv — how user rows drive parametrize decorator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566928" y="4078224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4980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Demonstrate step() function logging inside test functions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566928" y="442569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74980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pytest HTML report showing pass for registration/login tests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329184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1" name="Shape 29"/>
          <p:cNvSpPr/>
          <p:nvPr/>
        </p:nvSpPr>
        <p:spPr>
          <a:xfrm>
            <a:off x="3291840" y="1243584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Shape 30"/>
          <p:cNvSpPr/>
          <p:nvPr/>
        </p:nvSpPr>
        <p:spPr>
          <a:xfrm>
            <a:off x="3950208" y="1353312"/>
            <a:ext cx="658368" cy="65836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395020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🔍</a:t>
            </a:r>
            <a:endParaRPr lang="en-US" sz="2000" dirty="0"/>
          </a:p>
        </p:txBody>
      </p:sp>
      <p:sp>
        <p:nvSpPr>
          <p:cNvPr id="34" name="Text 32"/>
          <p:cNvSpPr/>
          <p:nvPr/>
        </p:nvSpPr>
        <p:spPr>
          <a:xfrm>
            <a:off x="342900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 err="1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Nishchaya</a:t>
            </a: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Vishwakarma</a:t>
            </a: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3429000" y="2359152"/>
            <a:ext cx="2468880" cy="2011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342900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2 — Product Search &amp; Product Details</a:t>
            </a:r>
            <a:endParaRPr lang="en-US" sz="800" dirty="0"/>
          </a:p>
        </p:txBody>
      </p:sp>
      <p:sp>
        <p:nvSpPr>
          <p:cNvPr id="37" name="Shape 35"/>
          <p:cNvSpPr/>
          <p:nvPr/>
        </p:nvSpPr>
        <p:spPr>
          <a:xfrm>
            <a:off x="342900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3493008" y="268833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367588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test_03_logout_login — login with registered credentials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3493008" y="3035808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367588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test_04_search_and_add — search + product selection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3493008" y="3383280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367588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SearchPage class: search_product, select_product</a:t>
            </a:r>
            <a:endParaRPr lang="en-US" sz="850" dirty="0"/>
          </a:p>
        </p:txBody>
      </p:sp>
      <p:sp>
        <p:nvSpPr>
          <p:cNvPr id="44" name="Shape 42"/>
          <p:cNvSpPr/>
          <p:nvPr/>
        </p:nvSpPr>
        <p:spPr>
          <a:xfrm>
            <a:off x="3493008" y="3730752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367588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ProductPage: add_to_cart_with_handling (3 outcomes)</a:t>
            </a:r>
            <a:endParaRPr lang="en-US" sz="850" dirty="0"/>
          </a:p>
        </p:txBody>
      </p:sp>
      <p:sp>
        <p:nvSpPr>
          <p:cNvPr id="46" name="Shape 44"/>
          <p:cNvSpPr/>
          <p:nvPr/>
        </p:nvSpPr>
        <p:spPr>
          <a:xfrm>
            <a:off x="3493008" y="4078224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367588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conftest.py driver fixture — class scope explained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3493008" y="4425696"/>
            <a:ext cx="118872" cy="11887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367588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HTML report — step logs for search &amp; product tests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6217920" y="1243584"/>
            <a:ext cx="2779776" cy="35478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9"/>
          <p:cNvSpPr/>
          <p:nvPr/>
        </p:nvSpPr>
        <p:spPr>
          <a:xfrm>
            <a:off x="6217920" y="1243584"/>
            <a:ext cx="2779776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50"/>
          <p:cNvSpPr/>
          <p:nvPr/>
        </p:nvSpPr>
        <p:spPr>
          <a:xfrm>
            <a:off x="6876288" y="1353312"/>
            <a:ext cx="658368" cy="658368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6876288" y="1353312"/>
            <a:ext cx="658368" cy="6583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000" dirty="0">
                <a:solidFill>
                  <a:srgbClr val="000000"/>
                </a:solidFill>
              </a:rPr>
              <a:t>🛒</a:t>
            </a:r>
            <a:endParaRPr lang="en-US" sz="2000" dirty="0"/>
          </a:p>
        </p:txBody>
      </p:sp>
      <p:sp>
        <p:nvSpPr>
          <p:cNvPr id="54" name="Text 52"/>
          <p:cNvSpPr/>
          <p:nvPr/>
        </p:nvSpPr>
        <p:spPr>
          <a:xfrm>
            <a:off x="6355080" y="208483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Ranga Akash</a:t>
            </a:r>
            <a:endParaRPr lang="en-US" sz="1200" dirty="0"/>
          </a:p>
        </p:txBody>
      </p:sp>
      <p:sp>
        <p:nvSpPr>
          <p:cNvPr id="55" name="Shape 53"/>
          <p:cNvSpPr/>
          <p:nvPr/>
        </p:nvSpPr>
        <p:spPr>
          <a:xfrm>
            <a:off x="6355080" y="2359152"/>
            <a:ext cx="2468880" cy="20116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54"/>
          <p:cNvSpPr/>
          <p:nvPr/>
        </p:nvSpPr>
        <p:spPr>
          <a:xfrm>
            <a:off x="6355080" y="2359152"/>
            <a:ext cx="24688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 3 — Cart Management · Update · Remove · Logout</a:t>
            </a:r>
            <a:endParaRPr lang="en-US" sz="800" dirty="0"/>
          </a:p>
        </p:txBody>
      </p:sp>
      <p:sp>
        <p:nvSpPr>
          <p:cNvPr id="57" name="Shape 55"/>
          <p:cNvSpPr/>
          <p:nvPr/>
        </p:nvSpPr>
        <p:spPr>
          <a:xfrm>
            <a:off x="6355080" y="258775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Shape 56"/>
          <p:cNvSpPr/>
          <p:nvPr/>
        </p:nvSpPr>
        <p:spPr>
          <a:xfrm>
            <a:off x="6419088" y="2688336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6601968" y="265176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test_05_cart_management — update qty, remove, empty assert</a:t>
            </a:r>
            <a:endParaRPr lang="en-US" sz="850" dirty="0"/>
          </a:p>
        </p:txBody>
      </p:sp>
      <p:sp>
        <p:nvSpPr>
          <p:cNvPr id="60" name="Shape 58"/>
          <p:cNvSpPr/>
          <p:nvPr/>
        </p:nvSpPr>
        <p:spPr>
          <a:xfrm>
            <a:off x="6419088" y="3035808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9"/>
          <p:cNvSpPr/>
          <p:nvPr/>
        </p:nvSpPr>
        <p:spPr>
          <a:xfrm>
            <a:off x="6601968" y="2999232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Explain test_06_logout — dropdown click + logout validation</a:t>
            </a:r>
            <a:endParaRPr lang="en-US" sz="850" dirty="0"/>
          </a:p>
        </p:txBody>
      </p:sp>
      <p:sp>
        <p:nvSpPr>
          <p:cNvPr id="62" name="Shape 60"/>
          <p:cNvSpPr/>
          <p:nvPr/>
        </p:nvSpPr>
        <p:spPr>
          <a:xfrm>
            <a:off x="6419088" y="3383280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61"/>
          <p:cNvSpPr/>
          <p:nvPr/>
        </p:nvSpPr>
        <p:spPr>
          <a:xfrm>
            <a:off x="6601968" y="3346704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CartPage: navigate_to_cart (15s wait + scroll)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6419088" y="3730752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6601968" y="3694176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Walk through AccountPage: logout, is_logged_in, is_logged_out</a:t>
            </a:r>
            <a:endParaRPr lang="en-US" sz="850" dirty="0"/>
          </a:p>
        </p:txBody>
      </p:sp>
      <p:sp>
        <p:nvSpPr>
          <p:cNvPr id="66" name="Shape 64"/>
          <p:cNvSpPr/>
          <p:nvPr/>
        </p:nvSpPr>
        <p:spPr>
          <a:xfrm>
            <a:off x="6419088" y="4078224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6601968" y="4041648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screenshot capture hook — failure PNG embedded in HTML</a:t>
            </a:r>
            <a:endParaRPr lang="en-US" sz="850" dirty="0"/>
          </a:p>
        </p:txBody>
      </p:sp>
      <p:sp>
        <p:nvSpPr>
          <p:cNvPr id="68" name="Shape 66"/>
          <p:cNvSpPr/>
          <p:nvPr/>
        </p:nvSpPr>
        <p:spPr>
          <a:xfrm>
            <a:off x="6419088" y="4425696"/>
            <a:ext cx="118872" cy="118872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9" name="Text 67"/>
          <p:cNvSpPr/>
          <p:nvPr/>
        </p:nvSpPr>
        <p:spPr>
          <a:xfrm>
            <a:off x="6601968" y="4389120"/>
            <a:ext cx="228600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final complete HTML report — all 36 parametrized tests passed</a:t>
            </a:r>
            <a:endParaRPr lang="en-US" sz="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Pytest  |  Log Report Screenshot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448056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29184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How to replace:  Open the same HTML report → scroll to a test → expand the log steps section → screenshot → paste here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34631" y="1196113"/>
            <a:ext cx="8412480" cy="3566160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88720"/>
            <a:ext cx="8412480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457200" y="1280160"/>
            <a:ext cx="8229600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30352" y="1335024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85800" y="1335024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41248" y="1335024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87552" y="1316736"/>
            <a:ext cx="7607808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4128" y="1316736"/>
            <a:ext cx="7534656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18" name="Shape 16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Log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457200" y="1572768"/>
            <a:ext cx="8229600" cy="2706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4187952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187952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401568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0" y="4510278"/>
            <a:ext cx="9144000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25" name="Text 23"/>
          <p:cNvSpPr/>
          <p:nvPr/>
        </p:nvSpPr>
        <p:spPr>
          <a:xfrm>
            <a:off x="457200" y="4553712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— Log Report (step-by-step details)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57200" y="4738878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step() logs per test · failure reason · embedded PNG screenshot inside the HTML</a:t>
            </a:r>
            <a:endParaRPr lang="en-US" sz="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A388B9-CE01-0F43-3D48-34DB3D3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4088"/>
            <a:ext cx="9143999" cy="38061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74A15-535E-4602-982F-D7BF1D6F3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6" y="1349935"/>
            <a:ext cx="8796088" cy="3533127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2ECEC1E8-DEB2-4A59-E6D6-8D249C52A3E7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F9565-0012-9EE4-3F22-CF5D7ADF413E}"/>
              </a:ext>
            </a:extLst>
          </p:cNvPr>
          <p:cNvSpPr txBox="1"/>
          <p:nvPr/>
        </p:nvSpPr>
        <p:spPr>
          <a:xfrm>
            <a:off x="173955" y="127423"/>
            <a:ext cx="5344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</a:t>
            </a:r>
            <a:r>
              <a:rPr lang="en-US" sz="1800" b="1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</a:t>
            </a: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 |  </a:t>
            </a:r>
            <a:r>
              <a:rPr lang="en-US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Failed </a:t>
            </a: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 Report Screenshot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4690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964011-7B07-27A7-D40C-14EDD4BC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15" y="1169883"/>
            <a:ext cx="8307421" cy="3749402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AA5F2B90-1D73-9777-D084-144DCD89F01B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DE2E2-9EE7-5075-1610-10790DA96015}"/>
              </a:ext>
            </a:extLst>
          </p:cNvPr>
          <p:cNvSpPr txBox="1"/>
          <p:nvPr/>
        </p:nvSpPr>
        <p:spPr>
          <a:xfrm>
            <a:off x="385215" y="158234"/>
            <a:ext cx="457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FAILED TEST CASE - </a:t>
            </a:r>
            <a:r>
              <a:rPr lang="en-US" sz="1800" b="1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WebPage</a:t>
            </a:r>
            <a:r>
              <a:rPr lang="en-US" sz="1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Screenshot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2321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432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 err="1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WebPages</a:t>
            </a: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Screenshot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7589520" y="1261872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report.html</a:t>
            </a:r>
            <a:endParaRPr lang="en-US" sz="700" dirty="0"/>
          </a:p>
        </p:txBody>
      </p:sp>
      <p:sp>
        <p:nvSpPr>
          <p:cNvPr id="22" name="Text 20"/>
          <p:cNvSpPr/>
          <p:nvPr/>
        </p:nvSpPr>
        <p:spPr>
          <a:xfrm>
            <a:off x="4187952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401568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endParaRPr lang="en-US" sz="800" dirty="0"/>
          </a:p>
        </p:txBody>
      </p:sp>
      <p:sp>
        <p:nvSpPr>
          <p:cNvPr id="25" name="Text 23"/>
          <p:cNvSpPr/>
          <p:nvPr/>
        </p:nvSpPr>
        <p:spPr>
          <a:xfrm>
            <a:off x="475488" y="4315968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— Tests Passed (report_HH-MM-SS.html)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75488" y="4535424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Pass/fail count · 36 parametrized results · test names with CSV row IDs · duration</a:t>
            </a:r>
            <a:endParaRPr lang="en-US" sz="75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489F33-6400-7C2E-0D5F-529B7E80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030" y="740664"/>
            <a:ext cx="4459794" cy="17647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FBEBF2-5EF4-416A-915E-A6407FA3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2" y="763891"/>
            <a:ext cx="4035254" cy="17237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1D33B46-8BB9-4A33-3B11-6BC597678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0" y="2835080"/>
            <a:ext cx="4035254" cy="18832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2742B7F-85BD-8290-E173-D77B7A0F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030" y="2787961"/>
            <a:ext cx="4539342" cy="19303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037849F0-EF70-7493-36F5-B369A57916A4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1A94D37D-472B-94A2-44F4-65A796686F04}"/>
              </a:ext>
            </a:extLst>
          </p:cNvPr>
          <p:cNvSpPr/>
          <p:nvPr/>
        </p:nvSpPr>
        <p:spPr>
          <a:xfrm>
            <a:off x="0" y="0"/>
            <a:ext cx="64008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6FFC144C-C3E4-BC50-A1E6-B753721645CF}"/>
              </a:ext>
            </a:extLst>
          </p:cNvPr>
          <p:cNvSpPr/>
          <p:nvPr/>
        </p:nvSpPr>
        <p:spPr>
          <a:xfrm>
            <a:off x="201168" y="0"/>
            <a:ext cx="6400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Challenges Faced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A63676C-D8A1-DD40-0C1C-D8313C4E7467}"/>
              </a:ext>
            </a:extLst>
          </p:cNvPr>
          <p:cNvSpPr/>
          <p:nvPr/>
        </p:nvSpPr>
        <p:spPr>
          <a:xfrm>
            <a:off x="201168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 problems we encountered and how we solved them</a:t>
            </a:r>
            <a:endParaRPr lang="en-US" sz="10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086BDC21-92F9-A8E5-4EAD-349CEEE8252C}"/>
              </a:ext>
            </a:extLst>
          </p:cNvPr>
          <p:cNvSpPr/>
          <p:nvPr/>
        </p:nvSpPr>
        <p:spPr>
          <a:xfrm>
            <a:off x="6675120" y="91440"/>
            <a:ext cx="2286000" cy="475488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ACA80A45-66EC-0702-8306-A83309733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4" y="155448"/>
            <a:ext cx="274320" cy="274320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5ACC70A5-564A-6171-7B82-AE82FD859B3D}"/>
              </a:ext>
            </a:extLst>
          </p:cNvPr>
          <p:cNvSpPr/>
          <p:nvPr/>
        </p:nvSpPr>
        <p:spPr>
          <a:xfrm>
            <a:off x="7059168" y="91440"/>
            <a:ext cx="1828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+ Selenium</a:t>
            </a:r>
            <a:endParaRPr lang="en-US" sz="9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107D3EB1-7272-F877-719B-C94164F67E81}"/>
              </a:ext>
            </a:extLst>
          </p:cNvPr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7FE274F7-8BC0-EF57-522C-FEB44B072EA0}"/>
              </a:ext>
            </a:extLst>
          </p:cNvPr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2: Pytest + Selenium</a:t>
            </a:r>
            <a:endParaRPr lang="en-US" sz="8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EFB53429-8F08-BEDA-21FF-3A4BCB9297E3}"/>
              </a:ext>
            </a:extLst>
          </p:cNvPr>
          <p:cNvSpPr/>
          <p:nvPr/>
        </p:nvSpPr>
        <p:spPr>
          <a:xfrm>
            <a:off x="274320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773AFD7E-7629-2E57-2184-09F89E8ABCA4}"/>
              </a:ext>
            </a:extLst>
          </p:cNvPr>
          <p:cNvSpPr/>
          <p:nvPr/>
        </p:nvSpPr>
        <p:spPr>
          <a:xfrm>
            <a:off x="274320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29A7FA2E-179E-5B9E-3E52-1CD4A143BEC2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CEF4A3C-8305-56BF-3A39-8E23454BDA5B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11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35A0E3D6-726F-3FFC-1E13-C25431418D0C}"/>
              </a:ext>
            </a:extLst>
          </p:cNvPr>
          <p:cNvSpPr/>
          <p:nvPr/>
        </p:nvSpPr>
        <p:spPr>
          <a:xfrm>
            <a:off x="868680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⏱️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C962CC31-4358-B59D-38EB-B1E486CF2944}"/>
              </a:ext>
            </a:extLst>
          </p:cNvPr>
          <p:cNvSpPr/>
          <p:nvPr/>
        </p:nvSpPr>
        <p:spPr>
          <a:xfrm>
            <a:off x="1234440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Cart Page Load Delay — StaleElement Error</a:t>
            </a:r>
            <a:endParaRPr lang="en-US" sz="10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532A6B20-373C-7355-B217-CCCF55417788}"/>
              </a:ext>
            </a:extLst>
          </p:cNvPr>
          <p:cNvSpPr/>
          <p:nvPr/>
        </p:nvSpPr>
        <p:spPr>
          <a:xfrm>
            <a:off x="402336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B5BAE822-A704-0222-8D33-1A591C38A998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F8F982B9-EED8-59E7-8C0B-1425B263A792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C9E06F2E-C958-C275-ECFF-7D99A7CA016D}"/>
              </a:ext>
            </a:extLst>
          </p:cNvPr>
          <p:cNvSpPr/>
          <p:nvPr/>
        </p:nvSpPr>
        <p:spPr>
          <a:xfrm>
            <a:off x="402336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navigate_to_cart() was clicking the cart link and immediately trying to find items, but the cart popup took several seconds to load, causing StaleElementReferenceException.</a:t>
            </a:r>
            <a:endParaRPr lang="en-US" sz="9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2FE9FBDB-4064-8E91-CEEE-AD2764B60802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F7F6F494-A043-19AF-FBCE-F5FD576F01C8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54C54E5D-ACED-BA51-CA06-FBBC28488724}"/>
              </a:ext>
            </a:extLst>
          </p:cNvPr>
          <p:cNvSpPr/>
          <p:nvPr/>
        </p:nvSpPr>
        <p:spPr>
          <a:xfrm>
            <a:off x="402336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Added an explicit 15-second wait using WebDriverWait for the cart container to be visible before interacting. This eliminated the intermittent failure completely.</a:t>
            </a:r>
            <a:endParaRPr lang="en-US" sz="85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632B5F29-8156-16B8-A5AA-71500CA81134}"/>
              </a:ext>
            </a:extLst>
          </p:cNvPr>
          <p:cNvSpPr/>
          <p:nvPr/>
        </p:nvSpPr>
        <p:spPr>
          <a:xfrm>
            <a:off x="4736592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2">
            <a:extLst>
              <a:ext uri="{FF2B5EF4-FFF2-40B4-BE49-F238E27FC236}">
                <a16:creationId xmlns:a16="http://schemas.microsoft.com/office/drawing/2014/main" id="{552E06B6-7A85-36DC-E16A-5BB35FE79698}"/>
              </a:ext>
            </a:extLst>
          </p:cNvPr>
          <p:cNvSpPr/>
          <p:nvPr/>
        </p:nvSpPr>
        <p:spPr>
          <a:xfrm>
            <a:off x="4736592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Shape 23">
            <a:extLst>
              <a:ext uri="{FF2B5EF4-FFF2-40B4-BE49-F238E27FC236}">
                <a16:creationId xmlns:a16="http://schemas.microsoft.com/office/drawing/2014/main" id="{9EC72044-7ACF-7337-9F2C-E756D2C7E093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D2319D67-FA8E-953C-8E31-253C246F0B88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1100" dirty="0"/>
          </a:p>
        </p:txBody>
      </p:sp>
      <p:sp>
        <p:nvSpPr>
          <p:cNvPr id="28" name="Text 25">
            <a:extLst>
              <a:ext uri="{FF2B5EF4-FFF2-40B4-BE49-F238E27FC236}">
                <a16:creationId xmlns:a16="http://schemas.microsoft.com/office/drawing/2014/main" id="{409F56FD-8F18-0613-3C42-C277AC2985BC}"/>
              </a:ext>
            </a:extLst>
          </p:cNvPr>
          <p:cNvSpPr/>
          <p:nvPr/>
        </p:nvSpPr>
        <p:spPr>
          <a:xfrm>
            <a:off x="5330952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📸</a:t>
            </a:r>
            <a:endParaRPr lang="en-US" sz="1600" dirty="0"/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67804BEE-9216-D814-61CA-7D86CED3682F}"/>
              </a:ext>
            </a:extLst>
          </p:cNvPr>
          <p:cNvSpPr/>
          <p:nvPr/>
        </p:nvSpPr>
        <p:spPr>
          <a:xfrm>
            <a:off x="5696712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Not Embedding in HTML Report</a:t>
            </a:r>
            <a:endParaRPr lang="en-US" sz="105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C446587F-4CC2-93FF-0E22-916C23F37E52}"/>
              </a:ext>
            </a:extLst>
          </p:cNvPr>
          <p:cNvSpPr/>
          <p:nvPr/>
        </p:nvSpPr>
        <p:spPr>
          <a:xfrm>
            <a:off x="4864608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603CF264-0FE4-0905-AEBC-A19D73C7440A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18767DE3-5D8C-16BE-F681-0597E59A4B70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D06D0173-3994-9D39-3DFF-3487E060B585}"/>
              </a:ext>
            </a:extLst>
          </p:cNvPr>
          <p:cNvSpPr/>
          <p:nvPr/>
        </p:nvSpPr>
        <p:spPr>
          <a:xfrm>
            <a:off x="4864608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conftest.py screenshot hook captured the PNG file but it was not appearing inside the HTML report — the image tag was missing from the failed test row.</a:t>
            </a:r>
            <a:endParaRPr lang="en-US" sz="900" dirty="0"/>
          </a:p>
        </p:txBody>
      </p:sp>
      <p:sp>
        <p:nvSpPr>
          <p:cNvPr id="34" name="Shape 31">
            <a:extLst>
              <a:ext uri="{FF2B5EF4-FFF2-40B4-BE49-F238E27FC236}">
                <a16:creationId xmlns:a16="http://schemas.microsoft.com/office/drawing/2014/main" id="{4D14DE0A-408F-C0A1-9169-FBF290912BA0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92E7E421-332C-3998-963E-722C12BF8DA6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36" name="Text 33">
            <a:extLst>
              <a:ext uri="{FF2B5EF4-FFF2-40B4-BE49-F238E27FC236}">
                <a16:creationId xmlns:a16="http://schemas.microsoft.com/office/drawing/2014/main" id="{C8C5FCCA-B258-9EC2-DEF0-61693C80A4BB}"/>
              </a:ext>
            </a:extLst>
          </p:cNvPr>
          <p:cNvSpPr/>
          <p:nvPr/>
        </p:nvSpPr>
        <p:spPr>
          <a:xfrm>
            <a:off x="4864608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Fixed by using pytest_html.extras.html() to inject the base64-encoded image directly into the report's extra column. The image now appears inline under the failed test.</a:t>
            </a:r>
            <a:endParaRPr lang="en-US" sz="850" dirty="0"/>
          </a:p>
        </p:txBody>
      </p:sp>
      <p:sp>
        <p:nvSpPr>
          <p:cNvPr id="37" name="Shape 34">
            <a:extLst>
              <a:ext uri="{FF2B5EF4-FFF2-40B4-BE49-F238E27FC236}">
                <a16:creationId xmlns:a16="http://schemas.microsoft.com/office/drawing/2014/main" id="{23BF569D-62A2-DEE0-71B0-3B16F7EFB8D0}"/>
              </a:ext>
            </a:extLst>
          </p:cNvPr>
          <p:cNvSpPr/>
          <p:nvPr/>
        </p:nvSpPr>
        <p:spPr>
          <a:xfrm>
            <a:off x="274320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5">
            <a:extLst>
              <a:ext uri="{FF2B5EF4-FFF2-40B4-BE49-F238E27FC236}">
                <a16:creationId xmlns:a16="http://schemas.microsoft.com/office/drawing/2014/main" id="{1654DB22-B924-99A6-1105-A4D78B538EC9}"/>
              </a:ext>
            </a:extLst>
          </p:cNvPr>
          <p:cNvSpPr/>
          <p:nvPr/>
        </p:nvSpPr>
        <p:spPr>
          <a:xfrm>
            <a:off x="274320" y="2889504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6">
            <a:extLst>
              <a:ext uri="{FF2B5EF4-FFF2-40B4-BE49-F238E27FC236}">
                <a16:creationId xmlns:a16="http://schemas.microsoft.com/office/drawing/2014/main" id="{093A5AE7-97D0-348A-F608-DA686116B847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1F4585E-64E2-69F0-F79B-91F452B174F8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1100" dirty="0"/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099875A3-DB49-EBB8-B2C3-CFE87E19A3AD}"/>
              </a:ext>
            </a:extLst>
          </p:cNvPr>
          <p:cNvSpPr/>
          <p:nvPr/>
        </p:nvSpPr>
        <p:spPr>
          <a:xfrm>
            <a:off x="868680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🔄</a:t>
            </a:r>
            <a:endParaRPr lang="en-US" sz="1600" dirty="0"/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C0545598-D935-9521-A64F-2B349DCD7B8E}"/>
              </a:ext>
            </a:extLst>
          </p:cNvPr>
          <p:cNvSpPr/>
          <p:nvPr/>
        </p:nvSpPr>
        <p:spPr>
          <a:xfrm>
            <a:off x="1234440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Parametrize Scope — Driver Restarting Per Test</a:t>
            </a:r>
            <a:endParaRPr lang="en-US" sz="10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965C1CC0-9F1E-269B-7DD1-E9687B63AD82}"/>
              </a:ext>
            </a:extLst>
          </p:cNvPr>
          <p:cNvSpPr/>
          <p:nvPr/>
        </p:nvSpPr>
        <p:spPr>
          <a:xfrm>
            <a:off x="402336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B69D0B36-EA0B-7F44-7D51-BEA687B1B78F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EBFAD5EE-2D26-EF88-0B35-7F16050F6C9D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FB67B655-E72F-51AA-EC12-2CA20871B26B}"/>
              </a:ext>
            </a:extLst>
          </p:cNvPr>
          <p:cNvSpPr/>
          <p:nvPr/>
        </p:nvSpPr>
        <p:spPr>
          <a:xfrm>
            <a:off x="402336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With function-scoped driver fixture, a new browser opened for every parametrized row, making the test suite very slow — 36 browser launches per run.</a:t>
            </a:r>
            <a:endParaRPr lang="en-US" sz="900" dirty="0"/>
          </a:p>
        </p:txBody>
      </p:sp>
      <p:sp>
        <p:nvSpPr>
          <p:cNvPr id="47" name="Shape 44">
            <a:extLst>
              <a:ext uri="{FF2B5EF4-FFF2-40B4-BE49-F238E27FC236}">
                <a16:creationId xmlns:a16="http://schemas.microsoft.com/office/drawing/2014/main" id="{F4864417-B804-DDD4-8513-3CCF7E175E51}"/>
              </a:ext>
            </a:extLst>
          </p:cNvPr>
          <p:cNvSpPr/>
          <p:nvPr/>
        </p:nvSpPr>
        <p:spPr>
          <a:xfrm>
            <a:off x="402336" y="4279392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B61AA725-2D8C-4A4D-181E-BE76C931FBE0}"/>
              </a:ext>
            </a:extLst>
          </p:cNvPr>
          <p:cNvSpPr/>
          <p:nvPr/>
        </p:nvSpPr>
        <p:spPr>
          <a:xfrm>
            <a:off x="402336" y="427939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49" name="Text 46">
            <a:extLst>
              <a:ext uri="{FF2B5EF4-FFF2-40B4-BE49-F238E27FC236}">
                <a16:creationId xmlns:a16="http://schemas.microsoft.com/office/drawing/2014/main" id="{D4EA8B05-2627-4EF5-1B6E-7C1031665ABB}"/>
              </a:ext>
            </a:extLst>
          </p:cNvPr>
          <p:cNvSpPr/>
          <p:nvPr/>
        </p:nvSpPr>
        <p:spPr>
          <a:xfrm>
            <a:off x="402336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Changed driver fixture scope to 'class' — one browser session is shared across all test functions in the class, maintaining login state and cutting run time significantly.</a:t>
            </a:r>
            <a:endParaRPr lang="en-US" sz="850" dirty="0"/>
          </a:p>
        </p:txBody>
      </p:sp>
      <p:sp>
        <p:nvSpPr>
          <p:cNvPr id="50" name="Shape 47">
            <a:extLst>
              <a:ext uri="{FF2B5EF4-FFF2-40B4-BE49-F238E27FC236}">
                <a16:creationId xmlns:a16="http://schemas.microsoft.com/office/drawing/2014/main" id="{B0314DE0-C334-8308-5BCA-B6567D0FA4C1}"/>
              </a:ext>
            </a:extLst>
          </p:cNvPr>
          <p:cNvSpPr/>
          <p:nvPr/>
        </p:nvSpPr>
        <p:spPr>
          <a:xfrm>
            <a:off x="4736592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8">
            <a:extLst>
              <a:ext uri="{FF2B5EF4-FFF2-40B4-BE49-F238E27FC236}">
                <a16:creationId xmlns:a16="http://schemas.microsoft.com/office/drawing/2014/main" id="{6880A17E-8B69-EF0F-5745-E46D57311336}"/>
              </a:ext>
            </a:extLst>
          </p:cNvPr>
          <p:cNvSpPr/>
          <p:nvPr/>
        </p:nvSpPr>
        <p:spPr>
          <a:xfrm>
            <a:off x="4736592" y="2889504"/>
            <a:ext cx="4224528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49">
            <a:extLst>
              <a:ext uri="{FF2B5EF4-FFF2-40B4-BE49-F238E27FC236}">
                <a16:creationId xmlns:a16="http://schemas.microsoft.com/office/drawing/2014/main" id="{F8D0AB33-7877-5655-54DD-9E06CE102A62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0">
            <a:extLst>
              <a:ext uri="{FF2B5EF4-FFF2-40B4-BE49-F238E27FC236}">
                <a16:creationId xmlns:a16="http://schemas.microsoft.com/office/drawing/2014/main" id="{CA594E55-C8FF-AE5D-B5A0-8CADEAF13427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1100" dirty="0"/>
          </a:p>
        </p:txBody>
      </p:sp>
      <p:sp>
        <p:nvSpPr>
          <p:cNvPr id="54" name="Text 51">
            <a:extLst>
              <a:ext uri="{FF2B5EF4-FFF2-40B4-BE49-F238E27FC236}">
                <a16:creationId xmlns:a16="http://schemas.microsoft.com/office/drawing/2014/main" id="{DE03AFDB-E39E-17B5-72CC-0EACCB70D4B7}"/>
              </a:ext>
            </a:extLst>
          </p:cNvPr>
          <p:cNvSpPr/>
          <p:nvPr/>
        </p:nvSpPr>
        <p:spPr>
          <a:xfrm>
            <a:off x="5330952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📧</a:t>
            </a:r>
            <a:endParaRPr lang="en-US" sz="1600" dirty="0"/>
          </a:p>
        </p:txBody>
      </p:sp>
      <p:sp>
        <p:nvSpPr>
          <p:cNvPr id="55" name="Text 52">
            <a:extLst>
              <a:ext uri="{FF2B5EF4-FFF2-40B4-BE49-F238E27FC236}">
                <a16:creationId xmlns:a16="http://schemas.microsoft.com/office/drawing/2014/main" id="{C83E2CA6-C29A-4132-EEF3-C393CF12E897}"/>
              </a:ext>
            </a:extLst>
          </p:cNvPr>
          <p:cNvSpPr/>
          <p:nvPr/>
        </p:nvSpPr>
        <p:spPr>
          <a:xfrm>
            <a:off x="5696712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Dynamic Email + Parametrize Conflict</a:t>
            </a:r>
            <a:endParaRPr lang="en-US" sz="1050" dirty="0"/>
          </a:p>
        </p:txBody>
      </p:sp>
      <p:sp>
        <p:nvSpPr>
          <p:cNvPr id="56" name="Shape 53">
            <a:extLst>
              <a:ext uri="{FF2B5EF4-FFF2-40B4-BE49-F238E27FC236}">
                <a16:creationId xmlns:a16="http://schemas.microsoft.com/office/drawing/2014/main" id="{CCF2C8F7-7AD6-A6E6-577E-D928D250D6DF}"/>
              </a:ext>
            </a:extLst>
          </p:cNvPr>
          <p:cNvSpPr/>
          <p:nvPr/>
        </p:nvSpPr>
        <p:spPr>
          <a:xfrm>
            <a:off x="4864608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Shape 54">
            <a:extLst>
              <a:ext uri="{FF2B5EF4-FFF2-40B4-BE49-F238E27FC236}">
                <a16:creationId xmlns:a16="http://schemas.microsoft.com/office/drawing/2014/main" id="{C86031D2-86C3-901B-6792-93BF79E150A9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 55">
            <a:extLst>
              <a:ext uri="{FF2B5EF4-FFF2-40B4-BE49-F238E27FC236}">
                <a16:creationId xmlns:a16="http://schemas.microsoft.com/office/drawing/2014/main" id="{052D464E-8FA6-2A8A-1947-F62EA719041D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59" name="Text 56">
            <a:extLst>
              <a:ext uri="{FF2B5EF4-FFF2-40B4-BE49-F238E27FC236}">
                <a16:creationId xmlns:a16="http://schemas.microsoft.com/office/drawing/2014/main" id="{2DA0CE5B-D68A-3176-83F1-AFE0E361A3C8}"/>
              </a:ext>
            </a:extLst>
          </p:cNvPr>
          <p:cNvSpPr/>
          <p:nvPr/>
        </p:nvSpPr>
        <p:spPr>
          <a:xfrm>
            <a:off x="4864608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CSV had a static email value, so parametrized runs would try to register the same email 6 times — only the first run passed, the rest failed with 'email exists'.</a:t>
            </a:r>
            <a:endParaRPr lang="en-US" sz="900" dirty="0"/>
          </a:p>
        </p:txBody>
      </p:sp>
      <p:sp>
        <p:nvSpPr>
          <p:cNvPr id="60" name="Shape 57">
            <a:extLst>
              <a:ext uri="{FF2B5EF4-FFF2-40B4-BE49-F238E27FC236}">
                <a16:creationId xmlns:a16="http://schemas.microsoft.com/office/drawing/2014/main" id="{F29EFF29-A8E1-28AE-C727-31E26DDD31AD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8">
            <a:extLst>
              <a:ext uri="{FF2B5EF4-FFF2-40B4-BE49-F238E27FC236}">
                <a16:creationId xmlns:a16="http://schemas.microsoft.com/office/drawing/2014/main" id="{E2B5B5B0-D5C0-9236-675E-D8DDA61F6466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62" name="Text 59">
            <a:extLst>
              <a:ext uri="{FF2B5EF4-FFF2-40B4-BE49-F238E27FC236}">
                <a16:creationId xmlns:a16="http://schemas.microsoft.com/office/drawing/2014/main" id="{13FEECE4-A691-CA45-4530-20F49EBF54BD}"/>
              </a:ext>
            </a:extLst>
          </p:cNvPr>
          <p:cNvSpPr/>
          <p:nvPr/>
        </p:nvSpPr>
        <p:spPr>
          <a:xfrm>
            <a:off x="4864608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Added logic in test_02 to replace the CSV email with a runtime-generated unique email using Python's datetime.now() — each parametrized row gets a completely unique email.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2087452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49808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64008" cy="749808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01168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Conclusion — E-Commerce UI Automation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201168" y="475488"/>
            <a:ext cx="86868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(Robot Framework)  +  Project 2 (Pytest + Selenium)  —  Combined Outcome &amp; Learnings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20040" y="841248"/>
            <a:ext cx="850392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5"/>
          <p:cNvSpPr/>
          <p:nvPr/>
        </p:nvSpPr>
        <p:spPr>
          <a:xfrm>
            <a:off x="320040" y="841248"/>
            <a:ext cx="4572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438912" y="841248"/>
            <a:ext cx="8321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i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Both projects automate the SAME 5 E-Commerce end-to-end scenarios using two different industry-standard frameworks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320040" y="1207008"/>
            <a:ext cx="4206240" cy="27797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320040" y="1207008"/>
            <a:ext cx="4206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475488" y="1316736"/>
            <a:ext cx="475488" cy="47548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" y="1435608"/>
            <a:ext cx="256032" cy="256032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60704" y="1316736"/>
            <a:ext cx="333756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Robot Framework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1060704" y="1572768"/>
            <a:ext cx="333756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Keyword-Driven  ·  Data-Driven  ·  SeleniumLibrary</a:t>
            </a:r>
            <a:endParaRPr lang="en-US" sz="850" dirty="0"/>
          </a:p>
        </p:txBody>
      </p:sp>
      <p:sp>
        <p:nvSpPr>
          <p:cNvPr id="15" name="Shape 12"/>
          <p:cNvSpPr/>
          <p:nvPr/>
        </p:nvSpPr>
        <p:spPr>
          <a:xfrm>
            <a:off x="475488" y="1810512"/>
            <a:ext cx="3913632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475488" y="1920240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03504" y="1901952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E2E test scenarios automated (TC01–TC05) + 1 full flow suite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475488" y="2267712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03504" y="2249424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 reusable keyword files + locators.robot for centralized locators</a:t>
            </a:r>
            <a:endParaRPr lang="en-US" sz="950" dirty="0"/>
          </a:p>
        </p:txBody>
      </p:sp>
      <p:sp>
        <p:nvSpPr>
          <p:cNvPr id="20" name="Shape 17"/>
          <p:cNvSpPr/>
          <p:nvPr/>
        </p:nvSpPr>
        <p:spPr>
          <a:xfrm>
            <a:off x="475488" y="2615184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03504" y="2596896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 Library + 4 CSV files — auto multi-row execution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475488" y="2962656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603504" y="2944368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Dynamic email generation ensures unique users every run</a:t>
            </a:r>
            <a:endParaRPr lang="en-US" sz="950" dirty="0"/>
          </a:p>
        </p:txBody>
      </p:sp>
      <p:sp>
        <p:nvSpPr>
          <p:cNvPr id="24" name="Shape 21"/>
          <p:cNvSpPr/>
          <p:nvPr/>
        </p:nvSpPr>
        <p:spPr>
          <a:xfrm>
            <a:off x="475488" y="3310128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603504" y="3291840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Auto-generated report.html + log.html after every execution</a:t>
            </a:r>
            <a:endParaRPr lang="en-US" sz="950" dirty="0"/>
          </a:p>
        </p:txBody>
      </p:sp>
      <p:sp>
        <p:nvSpPr>
          <p:cNvPr id="26" name="Shape 23"/>
          <p:cNvSpPr/>
          <p:nvPr/>
        </p:nvSpPr>
        <p:spPr>
          <a:xfrm>
            <a:off x="475488" y="3657600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603504" y="3639312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Best practices: POM, explicit waits, screenshot on failure</a:t>
            </a:r>
            <a:endParaRPr lang="en-US" sz="950" dirty="0"/>
          </a:p>
        </p:txBody>
      </p:sp>
      <p:sp>
        <p:nvSpPr>
          <p:cNvPr id="28" name="Shape 25"/>
          <p:cNvSpPr/>
          <p:nvPr/>
        </p:nvSpPr>
        <p:spPr>
          <a:xfrm>
            <a:off x="4617720" y="1207008"/>
            <a:ext cx="4206240" cy="27797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9" name="Shape 26"/>
          <p:cNvSpPr/>
          <p:nvPr/>
        </p:nvSpPr>
        <p:spPr>
          <a:xfrm>
            <a:off x="4617720" y="1207008"/>
            <a:ext cx="420624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7"/>
          <p:cNvSpPr/>
          <p:nvPr/>
        </p:nvSpPr>
        <p:spPr>
          <a:xfrm>
            <a:off x="4773168" y="1316736"/>
            <a:ext cx="475488" cy="47548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896" y="1435608"/>
            <a:ext cx="256032" cy="256032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5358384" y="1316736"/>
            <a:ext cx="333756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 — Pytest + Selenium</a:t>
            </a:r>
            <a:endParaRPr lang="en-US" sz="1200" dirty="0"/>
          </a:p>
        </p:txBody>
      </p:sp>
      <p:sp>
        <p:nvSpPr>
          <p:cNvPr id="33" name="Text 29"/>
          <p:cNvSpPr/>
          <p:nvPr/>
        </p:nvSpPr>
        <p:spPr>
          <a:xfrm>
            <a:off x="5358384" y="1572768"/>
            <a:ext cx="333756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 Object Model  ·  Fixtures  ·  Parametrize</a:t>
            </a:r>
            <a:endParaRPr lang="en-US" sz="850" dirty="0"/>
          </a:p>
        </p:txBody>
      </p:sp>
      <p:sp>
        <p:nvSpPr>
          <p:cNvPr id="34" name="Shape 30"/>
          <p:cNvSpPr/>
          <p:nvPr/>
        </p:nvSpPr>
        <p:spPr>
          <a:xfrm>
            <a:off x="4773168" y="1810512"/>
            <a:ext cx="3913632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Shape 31"/>
          <p:cNvSpPr/>
          <p:nvPr/>
        </p:nvSpPr>
        <p:spPr>
          <a:xfrm>
            <a:off x="4773168" y="1920240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2"/>
          <p:cNvSpPr/>
          <p:nvPr/>
        </p:nvSpPr>
        <p:spPr>
          <a:xfrm>
            <a:off x="4901184" y="1901952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 page object classes: BasePage + LoginPage + 4 feature pages</a:t>
            </a:r>
            <a:endParaRPr lang="en-US" sz="950" dirty="0"/>
          </a:p>
        </p:txBody>
      </p:sp>
      <p:sp>
        <p:nvSpPr>
          <p:cNvPr id="37" name="Shape 33"/>
          <p:cNvSpPr/>
          <p:nvPr/>
        </p:nvSpPr>
        <p:spPr>
          <a:xfrm>
            <a:off x="4773168" y="2267712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4"/>
          <p:cNvSpPr/>
          <p:nvPr/>
        </p:nvSpPr>
        <p:spPr>
          <a:xfrm>
            <a:off x="4901184" y="2249424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conftest.py: driver fixture, step() logger, screenshot hook</a:t>
            </a:r>
            <a:endParaRPr lang="en-US" sz="950" dirty="0"/>
          </a:p>
        </p:txBody>
      </p:sp>
      <p:sp>
        <p:nvSpPr>
          <p:cNvPr id="39" name="Shape 35"/>
          <p:cNvSpPr/>
          <p:nvPr/>
        </p:nvSpPr>
        <p:spPr>
          <a:xfrm>
            <a:off x="4773168" y="2615184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6"/>
          <p:cNvSpPr/>
          <p:nvPr/>
        </p:nvSpPr>
        <p:spPr>
          <a:xfrm>
            <a:off x="4901184" y="2596896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 test functions × 6 CSV rows = 36 parametrized test executions</a:t>
            </a:r>
            <a:endParaRPr lang="en-US" sz="950" dirty="0"/>
          </a:p>
        </p:txBody>
      </p:sp>
      <p:sp>
        <p:nvSpPr>
          <p:cNvPr id="41" name="Shape 37"/>
          <p:cNvSpPr/>
          <p:nvPr/>
        </p:nvSpPr>
        <p:spPr>
          <a:xfrm>
            <a:off x="4773168" y="2962656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Text 38"/>
          <p:cNvSpPr/>
          <p:nvPr/>
        </p:nvSpPr>
        <p:spPr>
          <a:xfrm>
            <a:off x="4901184" y="2944368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step() function logs every action directly into HTML report</a:t>
            </a:r>
            <a:endParaRPr lang="en-US" sz="950" dirty="0"/>
          </a:p>
        </p:txBody>
      </p:sp>
      <p:sp>
        <p:nvSpPr>
          <p:cNvPr id="43" name="Shape 39"/>
          <p:cNvSpPr/>
          <p:nvPr/>
        </p:nvSpPr>
        <p:spPr>
          <a:xfrm>
            <a:off x="4773168" y="3310128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0"/>
          <p:cNvSpPr/>
          <p:nvPr/>
        </p:nvSpPr>
        <p:spPr>
          <a:xfrm>
            <a:off x="4901184" y="3291840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Failure screenshots auto-embedded as base64 in HTML report</a:t>
            </a:r>
            <a:endParaRPr lang="en-US" sz="950" dirty="0"/>
          </a:p>
        </p:txBody>
      </p:sp>
      <p:sp>
        <p:nvSpPr>
          <p:cNvPr id="45" name="Shape 41"/>
          <p:cNvSpPr/>
          <p:nvPr/>
        </p:nvSpPr>
        <p:spPr>
          <a:xfrm>
            <a:off x="4773168" y="3657600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2"/>
          <p:cNvSpPr/>
          <p:nvPr/>
        </p:nvSpPr>
        <p:spPr>
          <a:xfrm>
            <a:off x="4901184" y="3639312"/>
            <a:ext cx="382219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Cross-browser support: Chrome, Firefox, Edge via config.ini</a:t>
            </a:r>
            <a:endParaRPr lang="en-US" sz="950" dirty="0"/>
          </a:p>
        </p:txBody>
      </p:sp>
      <p:sp>
        <p:nvSpPr>
          <p:cNvPr id="47" name="Shape 43"/>
          <p:cNvSpPr/>
          <p:nvPr/>
        </p:nvSpPr>
        <p:spPr>
          <a:xfrm>
            <a:off x="320040" y="4078224"/>
            <a:ext cx="8503920" cy="3657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4"/>
          <p:cNvSpPr/>
          <p:nvPr/>
        </p:nvSpPr>
        <p:spPr>
          <a:xfrm>
            <a:off x="320040" y="4114800"/>
            <a:ext cx="8503920" cy="7498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9" name="Shape 45"/>
          <p:cNvSpPr/>
          <p:nvPr/>
        </p:nvSpPr>
        <p:spPr>
          <a:xfrm>
            <a:off x="320040" y="4114800"/>
            <a:ext cx="8503920" cy="457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6"/>
          <p:cNvSpPr/>
          <p:nvPr/>
        </p:nvSpPr>
        <p:spPr>
          <a:xfrm>
            <a:off x="475488" y="4187952"/>
            <a:ext cx="164592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Combined Outcome</a:t>
            </a:r>
            <a:endParaRPr lang="en-US" sz="1050" dirty="0"/>
          </a:p>
        </p:txBody>
      </p:sp>
      <p:sp>
        <p:nvSpPr>
          <p:cNvPr id="51" name="Shape 47"/>
          <p:cNvSpPr/>
          <p:nvPr/>
        </p:nvSpPr>
        <p:spPr>
          <a:xfrm>
            <a:off x="2176272" y="4224528"/>
            <a:ext cx="27432" cy="56692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48"/>
          <p:cNvSpPr/>
          <p:nvPr/>
        </p:nvSpPr>
        <p:spPr>
          <a:xfrm>
            <a:off x="2286000" y="420624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49"/>
          <p:cNvSpPr/>
          <p:nvPr/>
        </p:nvSpPr>
        <p:spPr>
          <a:xfrm>
            <a:off x="2487168" y="4169664"/>
            <a:ext cx="61996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Automated 5 real-world E-Commerce user journeys end-to-end using two different frameworks — proving the same test goals can be achieved with keyword-driven (RF) and code-driven (Pytest+POM) approaches.</a:t>
            </a:r>
            <a:endParaRPr lang="en-US" sz="900" dirty="0"/>
          </a:p>
        </p:txBody>
      </p:sp>
      <p:sp>
        <p:nvSpPr>
          <p:cNvPr id="54" name="Shape 50"/>
          <p:cNvSpPr/>
          <p:nvPr/>
        </p:nvSpPr>
        <p:spPr>
          <a:xfrm>
            <a:off x="2286000" y="449884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Text 51"/>
          <p:cNvSpPr/>
          <p:nvPr/>
        </p:nvSpPr>
        <p:spPr>
          <a:xfrm>
            <a:off x="2487168" y="4443984"/>
            <a:ext cx="6199632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Gained hands-on industry experience in framework design, test data management, CI-ready execution, HTML reporting, and failure handling — skills directly applicable to real automation engineering roles.</a:t>
            </a:r>
            <a:endParaRPr lang="en-US" sz="900" dirty="0"/>
          </a:p>
        </p:txBody>
      </p:sp>
      <p:sp>
        <p:nvSpPr>
          <p:cNvPr id="56" name="Shape 52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3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132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905256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5047488"/>
            <a:ext cx="9144000" cy="960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914400"/>
            <a:ext cx="82296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600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03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371600"/>
            <a:ext cx="1371600" cy="13716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00" y="2907792"/>
            <a:ext cx="82296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— API Testing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457200" y="3547872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Flask REST API  +  Pytest  +  Robot Framework  +  Postman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Overview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three capstone projects at a glance — type · tools &amp; technologies · outcome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274320" y="822960"/>
            <a:ext cx="1737360" cy="38404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347472" y="822960"/>
            <a:ext cx="164592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2084832" y="822960"/>
            <a:ext cx="1463040" cy="38404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2157984" y="822960"/>
            <a:ext cx="13716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Type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3621024" y="822960"/>
            <a:ext cx="2029968" cy="38404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3694176" y="822960"/>
            <a:ext cx="193852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Tools &amp; Technologies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5687568" y="822960"/>
            <a:ext cx="3246120" cy="38404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760720" y="822960"/>
            <a:ext cx="315468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Outcome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274320" y="1207008"/>
            <a:ext cx="8659368" cy="3657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274320" y="1243584"/>
            <a:ext cx="1737360" cy="13807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2084832" y="1243584"/>
            <a:ext cx="1463040" cy="13807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Shape 17"/>
          <p:cNvSpPr/>
          <p:nvPr/>
        </p:nvSpPr>
        <p:spPr>
          <a:xfrm>
            <a:off x="3621024" y="1243584"/>
            <a:ext cx="2029968" cy="13807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5687568" y="1243584"/>
            <a:ext cx="3246120" cy="13807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274320" y="1243584"/>
            <a:ext cx="45720" cy="1380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384048" y="1298448"/>
            <a:ext cx="1572768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UI Automation Capstone</a:t>
            </a:r>
            <a:endParaRPr lang="en-US" sz="950" dirty="0"/>
          </a:p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(Robot Framework)</a:t>
            </a:r>
            <a:endParaRPr lang="en-US" sz="950" dirty="0"/>
          </a:p>
        </p:txBody>
      </p:sp>
      <p:sp>
        <p:nvSpPr>
          <p:cNvPr id="23" name="Text 21"/>
          <p:cNvSpPr/>
          <p:nvPr/>
        </p:nvSpPr>
        <p:spPr>
          <a:xfrm>
            <a:off x="2157984" y="1298448"/>
            <a:ext cx="133502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UI Automation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3694176" y="1298448"/>
            <a:ext cx="1901952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SeleniumLibrary, Robot Framework,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 (CSV), Keyword-Driven,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&amp; Reporting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5760720" y="1298448"/>
            <a:ext cx="311810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Developed an end-to-end keyword-driven automation framework covering registration, login, search, cart operations, and logout with reports and failure screenshots.</a:t>
            </a:r>
            <a:endParaRPr lang="en-US" sz="900" dirty="0"/>
          </a:p>
        </p:txBody>
      </p:sp>
      <p:sp>
        <p:nvSpPr>
          <p:cNvPr id="26" name="Shape 24"/>
          <p:cNvSpPr/>
          <p:nvPr/>
        </p:nvSpPr>
        <p:spPr>
          <a:xfrm>
            <a:off x="274320" y="2660904"/>
            <a:ext cx="1737360" cy="1380744"/>
          </a:xfrm>
          <a:prstGeom prst="rect">
            <a:avLst/>
          </a:prstGeom>
          <a:solidFill>
            <a:srgbClr val="F0F4F8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2084832" y="2660904"/>
            <a:ext cx="1463040" cy="1380744"/>
          </a:xfrm>
          <a:prstGeom prst="rect">
            <a:avLst/>
          </a:prstGeom>
          <a:solidFill>
            <a:srgbClr val="F0F4F8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3621024" y="2660904"/>
            <a:ext cx="2029968" cy="1380744"/>
          </a:xfrm>
          <a:prstGeom prst="rect">
            <a:avLst/>
          </a:prstGeom>
          <a:solidFill>
            <a:srgbClr val="F0F4F8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5687568" y="2660904"/>
            <a:ext cx="3246120" cy="1380744"/>
          </a:xfrm>
          <a:prstGeom prst="rect">
            <a:avLst/>
          </a:prstGeom>
          <a:solidFill>
            <a:srgbClr val="F0F4F8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274320" y="2660904"/>
            <a:ext cx="45720" cy="1380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384048" y="2715768"/>
            <a:ext cx="1572768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UI Automation Capstone</a:t>
            </a:r>
            <a:endParaRPr lang="en-US" sz="950" dirty="0"/>
          </a:p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(Pytest Framework)</a:t>
            </a:r>
            <a:endParaRPr lang="en-US" sz="950" dirty="0"/>
          </a:p>
        </p:txBody>
      </p:sp>
      <p:sp>
        <p:nvSpPr>
          <p:cNvPr id="32" name="Text 30"/>
          <p:cNvSpPr/>
          <p:nvPr/>
        </p:nvSpPr>
        <p:spPr>
          <a:xfrm>
            <a:off x="2157984" y="2715768"/>
            <a:ext cx="133502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UI Automation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</a:t>
            </a:r>
            <a:endParaRPr lang="en-US" sz="950" dirty="0"/>
          </a:p>
        </p:txBody>
      </p:sp>
      <p:sp>
        <p:nvSpPr>
          <p:cNvPr id="33" name="Text 31"/>
          <p:cNvSpPr/>
          <p:nvPr/>
        </p:nvSpPr>
        <p:spPr>
          <a:xfrm>
            <a:off x="3694176" y="2715768"/>
            <a:ext cx="1901952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WebDriver, Pytest, POM,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Fixtures, Parameterization,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pytest-html / Allure</a:t>
            </a:r>
            <a:endParaRPr lang="en-US" sz="900" dirty="0"/>
          </a:p>
        </p:txBody>
      </p:sp>
      <p:sp>
        <p:nvSpPr>
          <p:cNvPr id="34" name="Text 32"/>
          <p:cNvSpPr/>
          <p:nvPr/>
        </p:nvSpPr>
        <p:spPr>
          <a:xfrm>
            <a:off x="5760720" y="2715768"/>
            <a:ext cx="311810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Built a scalable Page Object Model based automation suite with modular test cases, external configuration, data-driven execution, and custom HTML reporting.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274320" y="4078224"/>
            <a:ext cx="1737360" cy="9052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2084832" y="4078224"/>
            <a:ext cx="1463040" cy="9052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Shape 35"/>
          <p:cNvSpPr/>
          <p:nvPr/>
        </p:nvSpPr>
        <p:spPr>
          <a:xfrm>
            <a:off x="3621024" y="4078224"/>
            <a:ext cx="2029968" cy="9052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5687568" y="4078224"/>
            <a:ext cx="3246120" cy="9052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274320" y="4078224"/>
            <a:ext cx="45719" cy="90525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8"/>
          <p:cNvSpPr/>
          <p:nvPr/>
        </p:nvSpPr>
        <p:spPr>
          <a:xfrm>
            <a:off x="384048" y="3965448"/>
            <a:ext cx="1572768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REST API Automation</a:t>
            </a:r>
            <a:endParaRPr lang="en-US" sz="950" dirty="0"/>
          </a:p>
        </p:txBody>
      </p:sp>
      <p:sp>
        <p:nvSpPr>
          <p:cNvPr id="41" name="Text 39"/>
          <p:cNvSpPr/>
          <p:nvPr/>
        </p:nvSpPr>
        <p:spPr>
          <a:xfrm>
            <a:off x="2139696" y="3951732"/>
            <a:ext cx="133502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Automation</a:t>
            </a:r>
            <a:endParaRPr lang="en-US" sz="950" dirty="0"/>
          </a:p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</a:t>
            </a:r>
            <a:endParaRPr lang="en-US" sz="950" dirty="0"/>
          </a:p>
        </p:txBody>
      </p:sp>
      <p:sp>
        <p:nvSpPr>
          <p:cNvPr id="42" name="Text 40"/>
          <p:cNvSpPr/>
          <p:nvPr/>
        </p:nvSpPr>
        <p:spPr>
          <a:xfrm>
            <a:off x="3694176" y="3968496"/>
            <a:ext cx="1901952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Flask REST API, Postman, Pytest,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(RequestsLibrary),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 Status Validation</a:t>
            </a:r>
            <a:endParaRPr lang="en-US" sz="900" dirty="0"/>
          </a:p>
        </p:txBody>
      </p:sp>
      <p:sp>
        <p:nvSpPr>
          <p:cNvPr id="43" name="Text 41"/>
          <p:cNvSpPr/>
          <p:nvPr/>
        </p:nvSpPr>
        <p:spPr>
          <a:xfrm>
            <a:off x="5742432" y="3899916"/>
            <a:ext cx="3118104" cy="12527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Automated validation of restaurant, dish, admin, user and order APIs with reusable keyword-driven and data-driven API test suites.</a:t>
            </a:r>
            <a:endParaRPr lang="en-US" sz="900" dirty="0"/>
          </a:p>
        </p:txBody>
      </p:sp>
      <p:sp>
        <p:nvSpPr>
          <p:cNvPr id="44" name="Shape 42"/>
          <p:cNvSpPr/>
          <p:nvPr/>
        </p:nvSpPr>
        <p:spPr>
          <a:xfrm>
            <a:off x="297180" y="822960"/>
            <a:ext cx="8659368" cy="4192524"/>
          </a:xfrm>
          <a:prstGeom prst="rect">
            <a:avLst/>
          </a:prstGeom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Project Objective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Understanding the purpose, scope, and goals of the Foodie App REST API testing project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50292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502920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02920" y="896112"/>
            <a:ext cx="475488" cy="47548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005840"/>
            <a:ext cx="274320" cy="27432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115568" y="896112"/>
            <a:ext cx="4114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this project?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02920" y="1408176"/>
            <a:ext cx="4754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48640" y="1481328"/>
            <a:ext cx="4709160" cy="804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This project involves building and testing a complete REST API for a food delivery application called Foodie App. The backend is a Python Flask application with in-memory storage exposing 18 endpoints across 5 business modules. The APIs are tested three ways — manually via Postman, automated with Pytest using the requests library, and automated with Robot Framework using the RequestsLibrary.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502920" y="2377440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502920" y="2377440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432304"/>
            <a:ext cx="237744" cy="23774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87552" y="2423160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Goal</a:t>
            </a:r>
            <a:endParaRPr lang="en-US" sz="950" dirty="0"/>
          </a:p>
        </p:txBody>
      </p:sp>
      <p:sp>
        <p:nvSpPr>
          <p:cNvPr id="19" name="Shape 15"/>
          <p:cNvSpPr/>
          <p:nvPr/>
        </p:nvSpPr>
        <p:spPr>
          <a:xfrm>
            <a:off x="2203704" y="2455495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414016" y="2414016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Design, build, and test 18 REST API endpoints covering all 5 modules of the Foodie food delivery app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502920" y="2871216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502920" y="2871216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2926080"/>
            <a:ext cx="237744" cy="23774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7552" y="2916936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Design</a:t>
            </a:r>
            <a:endParaRPr lang="en-US" sz="950" dirty="0"/>
          </a:p>
        </p:txBody>
      </p:sp>
      <p:sp>
        <p:nvSpPr>
          <p:cNvPr id="26" name="Text 21"/>
          <p:cNvSpPr/>
          <p:nvPr/>
        </p:nvSpPr>
        <p:spPr>
          <a:xfrm>
            <a:off x="2414016" y="2907792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RESTful endpoints using GET, POST, PUT, DELETE — proper HTTP status codes 200, 201, 400, 404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502920" y="3364992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8" name="Shape 23"/>
          <p:cNvSpPr/>
          <p:nvPr/>
        </p:nvSpPr>
        <p:spPr>
          <a:xfrm>
            <a:off x="502920" y="3364992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419856"/>
            <a:ext cx="237744" cy="23774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87552" y="3410712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</a:t>
            </a:r>
            <a:endParaRPr lang="en-US" sz="950" dirty="0"/>
          </a:p>
        </p:txBody>
      </p:sp>
      <p:sp>
        <p:nvSpPr>
          <p:cNvPr id="31" name="Shape 25"/>
          <p:cNvSpPr/>
          <p:nvPr/>
        </p:nvSpPr>
        <p:spPr>
          <a:xfrm>
            <a:off x="2210131" y="3438144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6"/>
          <p:cNvSpPr/>
          <p:nvPr/>
        </p:nvSpPr>
        <p:spPr>
          <a:xfrm>
            <a:off x="2414016" y="3401568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Flask with in-memory dicts — no database needed, runs locally at http://127.0.0.1:5000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502920" y="3858768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4" name="Shape 28"/>
          <p:cNvSpPr/>
          <p:nvPr/>
        </p:nvSpPr>
        <p:spPr>
          <a:xfrm>
            <a:off x="502920" y="3858768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913632"/>
            <a:ext cx="237744" cy="237744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987552" y="3904488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Testing Approach</a:t>
            </a:r>
            <a:endParaRPr lang="en-US" sz="950" dirty="0"/>
          </a:p>
        </p:txBody>
      </p:sp>
      <p:sp>
        <p:nvSpPr>
          <p:cNvPr id="37" name="Shape 30"/>
          <p:cNvSpPr/>
          <p:nvPr/>
        </p:nvSpPr>
        <p:spPr>
          <a:xfrm>
            <a:off x="2203704" y="3931920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1"/>
          <p:cNvSpPr/>
          <p:nvPr/>
        </p:nvSpPr>
        <p:spPr>
          <a:xfrm>
            <a:off x="2414016" y="3895344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Three-layered: Postman (manual), Pytest requests (automated), Robot Framework RequestsLibrary (automated)</a:t>
            </a:r>
            <a:endParaRPr lang="en-US" sz="900" dirty="0"/>
          </a:p>
        </p:txBody>
      </p:sp>
      <p:sp>
        <p:nvSpPr>
          <p:cNvPr id="39" name="Shape 32"/>
          <p:cNvSpPr/>
          <p:nvPr/>
        </p:nvSpPr>
        <p:spPr>
          <a:xfrm>
            <a:off x="502920" y="4352544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33"/>
          <p:cNvSpPr/>
          <p:nvPr/>
        </p:nvSpPr>
        <p:spPr>
          <a:xfrm>
            <a:off x="502920" y="4352544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4407408"/>
            <a:ext cx="237744" cy="237744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987552" y="4398264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Deliverables</a:t>
            </a:r>
            <a:endParaRPr lang="en-US" sz="950" dirty="0"/>
          </a:p>
        </p:txBody>
      </p:sp>
      <p:sp>
        <p:nvSpPr>
          <p:cNvPr id="43" name="Shape 35"/>
          <p:cNvSpPr/>
          <p:nvPr/>
        </p:nvSpPr>
        <p:spPr>
          <a:xfrm>
            <a:off x="2203704" y="4398264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36"/>
          <p:cNvSpPr/>
          <p:nvPr/>
        </p:nvSpPr>
        <p:spPr>
          <a:xfrm>
            <a:off x="2414016" y="4389120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app.py Flask server + test_foodie.py + foodie.robot + Postman collection with 5 module groups</a:t>
            </a:r>
            <a:endParaRPr lang="en-US" sz="900" dirty="0"/>
          </a:p>
        </p:txBody>
      </p:sp>
      <p:sp>
        <p:nvSpPr>
          <p:cNvPr id="45" name="Shape 37"/>
          <p:cNvSpPr/>
          <p:nvPr/>
        </p:nvSpPr>
        <p:spPr>
          <a:xfrm>
            <a:off x="5577840" y="804672"/>
            <a:ext cx="32004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5577840" y="804672"/>
            <a:ext cx="32004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39"/>
          <p:cNvSpPr/>
          <p:nvPr/>
        </p:nvSpPr>
        <p:spPr>
          <a:xfrm>
            <a:off x="5715000" y="877824"/>
            <a:ext cx="2926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Quick Facts</a:t>
            </a:r>
            <a:endParaRPr lang="en-US" sz="1300" dirty="0"/>
          </a:p>
        </p:txBody>
      </p:sp>
      <p:sp>
        <p:nvSpPr>
          <p:cNvPr id="48" name="Shape 40"/>
          <p:cNvSpPr/>
          <p:nvPr/>
        </p:nvSpPr>
        <p:spPr>
          <a:xfrm>
            <a:off x="5715000" y="1161288"/>
            <a:ext cx="29260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Shape 41"/>
          <p:cNvSpPr/>
          <p:nvPr/>
        </p:nvSpPr>
        <p:spPr>
          <a:xfrm>
            <a:off x="5715000" y="1261872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2"/>
          <p:cNvSpPr/>
          <p:nvPr/>
        </p:nvSpPr>
        <p:spPr>
          <a:xfrm>
            <a:off x="5806440" y="128016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Application</a:t>
            </a:r>
            <a:endParaRPr lang="en-US" sz="850" dirty="0"/>
          </a:p>
        </p:txBody>
      </p:sp>
      <p:sp>
        <p:nvSpPr>
          <p:cNvPr id="51" name="Text 43"/>
          <p:cNvSpPr/>
          <p:nvPr/>
        </p:nvSpPr>
        <p:spPr>
          <a:xfrm>
            <a:off x="5806440" y="146304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— Food Delivery REST API</a:t>
            </a:r>
            <a:endParaRPr lang="en-US" sz="850" dirty="0"/>
          </a:p>
        </p:txBody>
      </p:sp>
      <p:sp>
        <p:nvSpPr>
          <p:cNvPr id="52" name="Shape 44"/>
          <p:cNvSpPr/>
          <p:nvPr/>
        </p:nvSpPr>
        <p:spPr>
          <a:xfrm>
            <a:off x="5715000" y="1700784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45"/>
          <p:cNvSpPr/>
          <p:nvPr/>
        </p:nvSpPr>
        <p:spPr>
          <a:xfrm>
            <a:off x="5806440" y="171907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 Framework</a:t>
            </a:r>
            <a:endParaRPr lang="en-US" sz="850" dirty="0"/>
          </a:p>
        </p:txBody>
      </p:sp>
      <p:sp>
        <p:nvSpPr>
          <p:cNvPr id="54" name="Text 46"/>
          <p:cNvSpPr/>
          <p:nvPr/>
        </p:nvSpPr>
        <p:spPr>
          <a:xfrm>
            <a:off x="5806440" y="190195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Flask (in-memory storage)</a:t>
            </a:r>
            <a:endParaRPr lang="en-US" sz="850" dirty="0"/>
          </a:p>
        </p:txBody>
      </p:sp>
      <p:sp>
        <p:nvSpPr>
          <p:cNvPr id="55" name="Shape 47"/>
          <p:cNvSpPr/>
          <p:nvPr/>
        </p:nvSpPr>
        <p:spPr>
          <a:xfrm>
            <a:off x="5715000" y="2139696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48"/>
          <p:cNvSpPr/>
          <p:nvPr/>
        </p:nvSpPr>
        <p:spPr>
          <a:xfrm>
            <a:off x="5806440" y="215798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Endpoints</a:t>
            </a:r>
            <a:endParaRPr lang="en-US" sz="850" dirty="0"/>
          </a:p>
        </p:txBody>
      </p:sp>
      <p:sp>
        <p:nvSpPr>
          <p:cNvPr id="57" name="Text 49"/>
          <p:cNvSpPr/>
          <p:nvPr/>
        </p:nvSpPr>
        <p:spPr>
          <a:xfrm>
            <a:off x="5806440" y="234086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REST APIs across 5 modules</a:t>
            </a:r>
            <a:endParaRPr lang="en-US" sz="850" dirty="0"/>
          </a:p>
        </p:txBody>
      </p:sp>
      <p:sp>
        <p:nvSpPr>
          <p:cNvPr id="58" name="Shape 50"/>
          <p:cNvSpPr/>
          <p:nvPr/>
        </p:nvSpPr>
        <p:spPr>
          <a:xfrm>
            <a:off x="5715000" y="2578608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1"/>
          <p:cNvSpPr/>
          <p:nvPr/>
        </p:nvSpPr>
        <p:spPr>
          <a:xfrm>
            <a:off x="5806440" y="2596896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 Methods</a:t>
            </a:r>
            <a:endParaRPr lang="en-US" sz="850" dirty="0"/>
          </a:p>
        </p:txBody>
      </p:sp>
      <p:sp>
        <p:nvSpPr>
          <p:cNvPr id="60" name="Text 52"/>
          <p:cNvSpPr/>
          <p:nvPr/>
        </p:nvSpPr>
        <p:spPr>
          <a:xfrm>
            <a:off x="5806440" y="2779776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GET, POST, PUT, DELETE</a:t>
            </a:r>
            <a:endParaRPr lang="en-US" sz="850" dirty="0"/>
          </a:p>
        </p:txBody>
      </p:sp>
      <p:sp>
        <p:nvSpPr>
          <p:cNvPr id="61" name="Shape 53"/>
          <p:cNvSpPr/>
          <p:nvPr/>
        </p:nvSpPr>
        <p:spPr>
          <a:xfrm>
            <a:off x="5715000" y="3017520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Text 54"/>
          <p:cNvSpPr/>
          <p:nvPr/>
        </p:nvSpPr>
        <p:spPr>
          <a:xfrm>
            <a:off x="5806440" y="3035808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Manual Testing</a:t>
            </a:r>
            <a:endParaRPr lang="en-US" sz="850" dirty="0"/>
          </a:p>
        </p:txBody>
      </p:sp>
      <p:sp>
        <p:nvSpPr>
          <p:cNvPr id="63" name="Text 55"/>
          <p:cNvSpPr/>
          <p:nvPr/>
        </p:nvSpPr>
        <p:spPr>
          <a:xfrm>
            <a:off x="5806440" y="3218688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5 module collections</a:t>
            </a:r>
            <a:endParaRPr lang="en-US" sz="850" dirty="0"/>
          </a:p>
        </p:txBody>
      </p:sp>
      <p:sp>
        <p:nvSpPr>
          <p:cNvPr id="64" name="Shape 56"/>
          <p:cNvSpPr/>
          <p:nvPr/>
        </p:nvSpPr>
        <p:spPr>
          <a:xfrm>
            <a:off x="5715000" y="3456432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57"/>
          <p:cNvSpPr/>
          <p:nvPr/>
        </p:nvSpPr>
        <p:spPr>
          <a:xfrm>
            <a:off x="5806440" y="347472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Automation</a:t>
            </a:r>
            <a:endParaRPr lang="en-US" sz="850" dirty="0"/>
          </a:p>
        </p:txBody>
      </p:sp>
      <p:sp>
        <p:nvSpPr>
          <p:cNvPr id="66" name="Text 58"/>
          <p:cNvSpPr/>
          <p:nvPr/>
        </p:nvSpPr>
        <p:spPr>
          <a:xfrm>
            <a:off x="5806440" y="365760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test_foodie.py — 18 test functions</a:t>
            </a:r>
            <a:endParaRPr lang="en-US" sz="850" dirty="0"/>
          </a:p>
        </p:txBody>
      </p:sp>
      <p:sp>
        <p:nvSpPr>
          <p:cNvPr id="67" name="Shape 59"/>
          <p:cNvSpPr/>
          <p:nvPr/>
        </p:nvSpPr>
        <p:spPr>
          <a:xfrm>
            <a:off x="5715000" y="3895344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8" name="Text 60"/>
          <p:cNvSpPr/>
          <p:nvPr/>
        </p:nvSpPr>
        <p:spPr>
          <a:xfrm>
            <a:off x="5806440" y="391363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Automation</a:t>
            </a:r>
            <a:endParaRPr lang="en-US" sz="850" dirty="0"/>
          </a:p>
        </p:txBody>
      </p:sp>
      <p:sp>
        <p:nvSpPr>
          <p:cNvPr id="69" name="Text 61"/>
          <p:cNvSpPr/>
          <p:nvPr/>
        </p:nvSpPr>
        <p:spPr>
          <a:xfrm>
            <a:off x="5806440" y="409651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foodie.robot — 18 test cases</a:t>
            </a:r>
            <a:endParaRPr lang="en-US" sz="850" dirty="0"/>
          </a:p>
        </p:txBody>
      </p:sp>
      <p:sp>
        <p:nvSpPr>
          <p:cNvPr id="70" name="Shape 62"/>
          <p:cNvSpPr/>
          <p:nvPr/>
        </p:nvSpPr>
        <p:spPr>
          <a:xfrm>
            <a:off x="5715000" y="4334256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63"/>
          <p:cNvSpPr/>
          <p:nvPr/>
        </p:nvSpPr>
        <p:spPr>
          <a:xfrm>
            <a:off x="5806440" y="435254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 Server</a:t>
            </a:r>
            <a:endParaRPr lang="en-US" sz="850" dirty="0"/>
          </a:p>
        </p:txBody>
      </p:sp>
      <p:sp>
        <p:nvSpPr>
          <p:cNvPr id="72" name="Text 64"/>
          <p:cNvSpPr/>
          <p:nvPr/>
        </p:nvSpPr>
        <p:spPr>
          <a:xfrm>
            <a:off x="5806440" y="453542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app.py → 127.0.0.1:5000</a:t>
            </a:r>
            <a:endParaRPr lang="en-US" sz="850" dirty="0"/>
          </a:p>
        </p:txBody>
      </p:sp>
      <p:sp>
        <p:nvSpPr>
          <p:cNvPr id="73" name="Shape 15">
            <a:extLst>
              <a:ext uri="{FF2B5EF4-FFF2-40B4-BE49-F238E27FC236}">
                <a16:creationId xmlns:a16="http://schemas.microsoft.com/office/drawing/2014/main" id="{119C5A8E-6C12-9D00-286A-EE35D26484FF}"/>
              </a:ext>
            </a:extLst>
          </p:cNvPr>
          <p:cNvSpPr/>
          <p:nvPr/>
        </p:nvSpPr>
        <p:spPr>
          <a:xfrm>
            <a:off x="2210131" y="2949536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Foodie App Overview &amp; 18 API Endpoints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Flask backend with in-memory storage · 18 REST endpoints across 5 modules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22960"/>
            <a:ext cx="1920240" cy="89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896112"/>
            <a:ext cx="329184" cy="32918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77824" y="841248"/>
            <a:ext cx="1234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</a:t>
            </a:r>
            <a:endParaRPr lang="en-US" sz="3400" dirty="0"/>
          </a:p>
        </p:txBody>
      </p:sp>
      <p:sp>
        <p:nvSpPr>
          <p:cNvPr id="12" name="Text 9"/>
          <p:cNvSpPr/>
          <p:nvPr/>
        </p:nvSpPr>
        <p:spPr>
          <a:xfrm>
            <a:off x="475488" y="1316736"/>
            <a:ext cx="173736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 API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Endpoints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2487168" y="822960"/>
            <a:ext cx="1920240" cy="89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2487168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896" y="896112"/>
            <a:ext cx="329184" cy="32918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2999232" y="841248"/>
            <a:ext cx="1234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3400" dirty="0"/>
          </a:p>
        </p:txBody>
      </p:sp>
      <p:sp>
        <p:nvSpPr>
          <p:cNvPr id="17" name="Text 13"/>
          <p:cNvSpPr/>
          <p:nvPr/>
        </p:nvSpPr>
        <p:spPr>
          <a:xfrm>
            <a:off x="2596896" y="1316736"/>
            <a:ext cx="173736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Feature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Modules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608576" y="822960"/>
            <a:ext cx="1920240" cy="89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4608576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04" y="896112"/>
            <a:ext cx="329184" cy="32918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120640" y="841248"/>
            <a:ext cx="1234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3400" dirty="0"/>
          </a:p>
        </p:txBody>
      </p:sp>
      <p:sp>
        <p:nvSpPr>
          <p:cNvPr id="22" name="Text 17"/>
          <p:cNvSpPr/>
          <p:nvPr/>
        </p:nvSpPr>
        <p:spPr>
          <a:xfrm>
            <a:off x="4718304" y="1316736"/>
            <a:ext cx="173736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Approaches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6729984" y="822960"/>
            <a:ext cx="1920240" cy="8961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6729984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712" y="896112"/>
            <a:ext cx="329184" cy="329184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242048" y="841248"/>
            <a:ext cx="1234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3400" dirty="0"/>
          </a:p>
        </p:txBody>
      </p:sp>
      <p:sp>
        <p:nvSpPr>
          <p:cNvPr id="27" name="Text 21"/>
          <p:cNvSpPr/>
          <p:nvPr/>
        </p:nvSpPr>
        <p:spPr>
          <a:xfrm>
            <a:off x="6839712" y="1316736"/>
            <a:ext cx="1737360" cy="3474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HTTP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Methods</a:t>
            </a:r>
            <a:endParaRPr lang="en-US" sz="900" dirty="0"/>
          </a:p>
        </p:txBody>
      </p:sp>
      <p:sp>
        <p:nvSpPr>
          <p:cNvPr id="28" name="Shape 22"/>
          <p:cNvSpPr/>
          <p:nvPr/>
        </p:nvSpPr>
        <p:spPr>
          <a:xfrm>
            <a:off x="365760" y="1865376"/>
            <a:ext cx="2743200" cy="14081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365760" y="1865376"/>
            <a:ext cx="45720" cy="140817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457200" y="1956816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40" y="2048256"/>
            <a:ext cx="219456" cy="21945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950976" y="1956816"/>
            <a:ext cx="2084832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APIs 1–4 — Restaurant Module</a:t>
            </a:r>
            <a:endParaRPr lang="en-US" sz="1000" dirty="0"/>
          </a:p>
        </p:txBody>
      </p:sp>
      <p:sp>
        <p:nvSpPr>
          <p:cNvPr id="33" name="Text 26"/>
          <p:cNvSpPr/>
          <p:nvPr/>
        </p:nvSpPr>
        <p:spPr>
          <a:xfrm>
            <a:off x="475488" y="2404872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 /api/v1/restaurants                 → 201</a:t>
            </a:r>
            <a:endParaRPr lang="en-US" sz="750" dirty="0"/>
          </a:p>
        </p:txBody>
      </p:sp>
      <p:sp>
        <p:nvSpPr>
          <p:cNvPr id="34" name="Text 27"/>
          <p:cNvSpPr/>
          <p:nvPr/>
        </p:nvSpPr>
        <p:spPr>
          <a:xfrm>
            <a:off x="475488" y="2615184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 /api/v1/restaurants/{id}            → 200</a:t>
            </a:r>
            <a:endParaRPr lang="en-US" sz="750" dirty="0"/>
          </a:p>
        </p:txBody>
      </p:sp>
      <p:sp>
        <p:nvSpPr>
          <p:cNvPr id="35" name="Text 28"/>
          <p:cNvSpPr/>
          <p:nvPr/>
        </p:nvSpPr>
        <p:spPr>
          <a:xfrm>
            <a:off x="475488" y="2825496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 /api/v1/restaurants/{id}/disable    → 200</a:t>
            </a:r>
            <a:endParaRPr lang="en-US" sz="750" dirty="0"/>
          </a:p>
        </p:txBody>
      </p:sp>
      <p:sp>
        <p:nvSpPr>
          <p:cNvPr id="36" name="Text 29"/>
          <p:cNvSpPr/>
          <p:nvPr/>
        </p:nvSpPr>
        <p:spPr>
          <a:xfrm>
            <a:off x="475488" y="3035808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 /api/v1/restaurants/{id}            → 200</a:t>
            </a:r>
            <a:endParaRPr lang="en-US" sz="750" dirty="0"/>
          </a:p>
        </p:txBody>
      </p:sp>
      <p:sp>
        <p:nvSpPr>
          <p:cNvPr id="37" name="Shape 30"/>
          <p:cNvSpPr/>
          <p:nvPr/>
        </p:nvSpPr>
        <p:spPr>
          <a:xfrm>
            <a:off x="3291840" y="1865376"/>
            <a:ext cx="2743200" cy="14081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1"/>
          <p:cNvSpPr/>
          <p:nvPr/>
        </p:nvSpPr>
        <p:spPr>
          <a:xfrm>
            <a:off x="3291840" y="1865376"/>
            <a:ext cx="45720" cy="140817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2"/>
          <p:cNvSpPr/>
          <p:nvPr/>
        </p:nvSpPr>
        <p:spPr>
          <a:xfrm>
            <a:off x="3383280" y="1956816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20" y="2048256"/>
            <a:ext cx="219456" cy="219456"/>
          </a:xfrm>
          <a:prstGeom prst="rect">
            <a:avLst/>
          </a:prstGeom>
        </p:spPr>
      </p:pic>
      <p:sp>
        <p:nvSpPr>
          <p:cNvPr id="41" name="Text 33"/>
          <p:cNvSpPr/>
          <p:nvPr/>
        </p:nvSpPr>
        <p:spPr>
          <a:xfrm>
            <a:off x="3877056" y="1956816"/>
            <a:ext cx="2084832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APIs 5–8 — Dish Module</a:t>
            </a:r>
            <a:endParaRPr lang="en-US" sz="1000" dirty="0"/>
          </a:p>
        </p:txBody>
      </p:sp>
      <p:sp>
        <p:nvSpPr>
          <p:cNvPr id="42" name="Text 34"/>
          <p:cNvSpPr/>
          <p:nvPr/>
        </p:nvSpPr>
        <p:spPr>
          <a:xfrm>
            <a:off x="3401568" y="2404872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  /api/v1/restaurants/{id}/dishes    → 201</a:t>
            </a:r>
            <a:endParaRPr lang="en-US" sz="750" dirty="0"/>
          </a:p>
        </p:txBody>
      </p:sp>
      <p:sp>
        <p:nvSpPr>
          <p:cNvPr id="43" name="Text 35"/>
          <p:cNvSpPr/>
          <p:nvPr/>
        </p:nvSpPr>
        <p:spPr>
          <a:xfrm>
            <a:off x="3401568" y="2615184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  /api/v1/dishes/{id}               → 200</a:t>
            </a:r>
            <a:endParaRPr lang="en-US" sz="750" dirty="0"/>
          </a:p>
        </p:txBody>
      </p:sp>
      <p:sp>
        <p:nvSpPr>
          <p:cNvPr id="44" name="Text 36"/>
          <p:cNvSpPr/>
          <p:nvPr/>
        </p:nvSpPr>
        <p:spPr>
          <a:xfrm>
            <a:off x="3401568" y="2825496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  /api/v1/dishes/{id}/status        → 200</a:t>
            </a:r>
            <a:endParaRPr lang="en-US" sz="750" dirty="0"/>
          </a:p>
        </p:txBody>
      </p:sp>
      <p:sp>
        <p:nvSpPr>
          <p:cNvPr id="45" name="Text 37"/>
          <p:cNvSpPr/>
          <p:nvPr/>
        </p:nvSpPr>
        <p:spPr>
          <a:xfrm>
            <a:off x="3401568" y="3035808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DELETE /api/v1/dishes/{id}              → 200</a:t>
            </a:r>
            <a:endParaRPr lang="en-US" sz="750" dirty="0"/>
          </a:p>
        </p:txBody>
      </p:sp>
      <p:sp>
        <p:nvSpPr>
          <p:cNvPr id="46" name="Shape 38"/>
          <p:cNvSpPr/>
          <p:nvPr/>
        </p:nvSpPr>
        <p:spPr>
          <a:xfrm>
            <a:off x="6217920" y="1865376"/>
            <a:ext cx="2743200" cy="14081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7" name="Shape 39"/>
          <p:cNvSpPr/>
          <p:nvPr/>
        </p:nvSpPr>
        <p:spPr>
          <a:xfrm>
            <a:off x="6217920" y="1865376"/>
            <a:ext cx="45720" cy="140817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0"/>
          <p:cNvSpPr/>
          <p:nvPr/>
        </p:nvSpPr>
        <p:spPr>
          <a:xfrm>
            <a:off x="6309360" y="1956816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048256"/>
            <a:ext cx="219456" cy="219456"/>
          </a:xfrm>
          <a:prstGeom prst="rect">
            <a:avLst/>
          </a:prstGeom>
        </p:spPr>
      </p:pic>
      <p:sp>
        <p:nvSpPr>
          <p:cNvPr id="50" name="Text 41"/>
          <p:cNvSpPr/>
          <p:nvPr/>
        </p:nvSpPr>
        <p:spPr>
          <a:xfrm>
            <a:off x="6803136" y="1956816"/>
            <a:ext cx="2084832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APIs 9–12 — Admin Module</a:t>
            </a:r>
            <a:endParaRPr lang="en-US" sz="1000" dirty="0"/>
          </a:p>
        </p:txBody>
      </p:sp>
      <p:sp>
        <p:nvSpPr>
          <p:cNvPr id="51" name="Text 42"/>
          <p:cNvSpPr/>
          <p:nvPr/>
        </p:nvSpPr>
        <p:spPr>
          <a:xfrm>
            <a:off x="6327648" y="2404872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/api/v1/admin/restaurants/{id}/approve  → 200</a:t>
            </a:r>
            <a:endParaRPr lang="en-US" sz="750" dirty="0"/>
          </a:p>
        </p:txBody>
      </p:sp>
      <p:sp>
        <p:nvSpPr>
          <p:cNvPr id="52" name="Text 43"/>
          <p:cNvSpPr/>
          <p:nvPr/>
        </p:nvSpPr>
        <p:spPr>
          <a:xfrm>
            <a:off x="6327648" y="2615184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PUT  /api/v1/admin/restaurants/{id}/disable  → 200</a:t>
            </a:r>
            <a:endParaRPr lang="en-US" sz="750" dirty="0"/>
          </a:p>
        </p:txBody>
      </p:sp>
      <p:sp>
        <p:nvSpPr>
          <p:cNvPr id="53" name="Text 44"/>
          <p:cNvSpPr/>
          <p:nvPr/>
        </p:nvSpPr>
        <p:spPr>
          <a:xfrm>
            <a:off x="6327648" y="2825496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/api/v1/admin/feedback                  → 200</a:t>
            </a:r>
            <a:endParaRPr lang="en-US" sz="750" dirty="0"/>
          </a:p>
        </p:txBody>
      </p:sp>
      <p:sp>
        <p:nvSpPr>
          <p:cNvPr id="54" name="Text 45"/>
          <p:cNvSpPr/>
          <p:nvPr/>
        </p:nvSpPr>
        <p:spPr>
          <a:xfrm>
            <a:off x="6327648" y="3035808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/api/v1/admin/orders                    → 200</a:t>
            </a:r>
            <a:endParaRPr lang="en-US" sz="750" dirty="0"/>
          </a:p>
        </p:txBody>
      </p:sp>
      <p:sp>
        <p:nvSpPr>
          <p:cNvPr id="55" name="Shape 46"/>
          <p:cNvSpPr/>
          <p:nvPr/>
        </p:nvSpPr>
        <p:spPr>
          <a:xfrm>
            <a:off x="365760" y="3419856"/>
            <a:ext cx="2743200" cy="14081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6" name="Shape 47"/>
          <p:cNvSpPr/>
          <p:nvPr/>
        </p:nvSpPr>
        <p:spPr>
          <a:xfrm>
            <a:off x="365760" y="3419856"/>
            <a:ext cx="45720" cy="140817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Shape 48"/>
          <p:cNvSpPr/>
          <p:nvPr/>
        </p:nvSpPr>
        <p:spPr>
          <a:xfrm>
            <a:off x="457200" y="3511296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640" y="3602736"/>
            <a:ext cx="219456" cy="219456"/>
          </a:xfrm>
          <a:prstGeom prst="rect">
            <a:avLst/>
          </a:prstGeom>
        </p:spPr>
      </p:pic>
      <p:sp>
        <p:nvSpPr>
          <p:cNvPr id="59" name="Text 49"/>
          <p:cNvSpPr/>
          <p:nvPr/>
        </p:nvSpPr>
        <p:spPr>
          <a:xfrm>
            <a:off x="950976" y="3511296"/>
            <a:ext cx="2084832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APIs 13–16 — User Module</a:t>
            </a:r>
            <a:endParaRPr lang="en-US" sz="1000" dirty="0"/>
          </a:p>
        </p:txBody>
      </p:sp>
      <p:sp>
        <p:nvSpPr>
          <p:cNvPr id="60" name="Text 50"/>
          <p:cNvSpPr/>
          <p:nvPr/>
        </p:nvSpPr>
        <p:spPr>
          <a:xfrm>
            <a:off x="475488" y="3959352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/api/v1/users/register               → 201</a:t>
            </a:r>
            <a:endParaRPr lang="en-US" sz="750" dirty="0"/>
          </a:p>
        </p:txBody>
      </p:sp>
      <p:sp>
        <p:nvSpPr>
          <p:cNvPr id="61" name="Text 51"/>
          <p:cNvSpPr/>
          <p:nvPr/>
        </p:nvSpPr>
        <p:spPr>
          <a:xfrm>
            <a:off x="475488" y="4169664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/api/v1/restaurants/search?name=     → 200</a:t>
            </a:r>
            <a:endParaRPr lang="en-US" sz="750" dirty="0"/>
          </a:p>
        </p:txBody>
      </p:sp>
      <p:sp>
        <p:nvSpPr>
          <p:cNvPr id="62" name="Text 52"/>
          <p:cNvSpPr/>
          <p:nvPr/>
        </p:nvSpPr>
        <p:spPr>
          <a:xfrm>
            <a:off x="475488" y="4379976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/api/v1/orders                       → 201</a:t>
            </a:r>
            <a:endParaRPr lang="en-US" sz="750" dirty="0"/>
          </a:p>
        </p:txBody>
      </p:sp>
      <p:sp>
        <p:nvSpPr>
          <p:cNvPr id="63" name="Text 53"/>
          <p:cNvSpPr/>
          <p:nvPr/>
        </p:nvSpPr>
        <p:spPr>
          <a:xfrm>
            <a:off x="475488" y="4590288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POST /api/v1/ratings                      → 201</a:t>
            </a:r>
            <a:endParaRPr lang="en-US" sz="750" dirty="0"/>
          </a:p>
        </p:txBody>
      </p:sp>
      <p:sp>
        <p:nvSpPr>
          <p:cNvPr id="64" name="Shape 54"/>
          <p:cNvSpPr/>
          <p:nvPr/>
        </p:nvSpPr>
        <p:spPr>
          <a:xfrm>
            <a:off x="3291840" y="3419856"/>
            <a:ext cx="2743200" cy="140817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5" name="Shape 55"/>
          <p:cNvSpPr/>
          <p:nvPr/>
        </p:nvSpPr>
        <p:spPr>
          <a:xfrm>
            <a:off x="3291840" y="3419856"/>
            <a:ext cx="45720" cy="140817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6" name="Shape 56"/>
          <p:cNvSpPr/>
          <p:nvPr/>
        </p:nvSpPr>
        <p:spPr>
          <a:xfrm>
            <a:off x="3383280" y="3511296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7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4720" y="3602736"/>
            <a:ext cx="219456" cy="219456"/>
          </a:xfrm>
          <a:prstGeom prst="rect">
            <a:avLst/>
          </a:prstGeom>
        </p:spPr>
      </p:pic>
      <p:sp>
        <p:nvSpPr>
          <p:cNvPr id="68" name="Text 57"/>
          <p:cNvSpPr/>
          <p:nvPr/>
        </p:nvSpPr>
        <p:spPr>
          <a:xfrm>
            <a:off x="3877056" y="3511296"/>
            <a:ext cx="2084832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APIs 17–18 — Order Module</a:t>
            </a:r>
            <a:endParaRPr lang="en-US" sz="1000" dirty="0"/>
          </a:p>
        </p:txBody>
      </p:sp>
      <p:sp>
        <p:nvSpPr>
          <p:cNvPr id="69" name="Text 58"/>
          <p:cNvSpPr/>
          <p:nvPr/>
        </p:nvSpPr>
        <p:spPr>
          <a:xfrm>
            <a:off x="3401568" y="3959352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/api/v1/restaurants/{id}/orders      → 200</a:t>
            </a:r>
            <a:endParaRPr lang="en-US" sz="750" dirty="0"/>
          </a:p>
        </p:txBody>
      </p:sp>
      <p:sp>
        <p:nvSpPr>
          <p:cNvPr id="70" name="Text 59"/>
          <p:cNvSpPr/>
          <p:nvPr/>
        </p:nvSpPr>
        <p:spPr>
          <a:xfrm>
            <a:off x="3401568" y="4169664"/>
            <a:ext cx="2542032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GET  /api/v1/users/{id}/orders            → 200</a:t>
            </a:r>
            <a:endParaRPr lang="en-US" sz="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Flask Backend &amp; Automated Test Details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Backend structure · test_foodie.py (18 functions) · foodie.robot (18 test cases)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42772"/>
            <a:ext cx="2514600" cy="41102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251460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77824"/>
            <a:ext cx="2240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502920" y="941832"/>
            <a:ext cx="2240280" cy="58521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487679" y="941832"/>
            <a:ext cx="45720" cy="58521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32459" y="970551"/>
            <a:ext cx="2011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IN" sz="1000" b="1" dirty="0">
                <a:solidFill>
                  <a:srgbClr val="002060"/>
                </a:solidFill>
              </a:rPr>
              <a:t>app.py — Application Factory</a:t>
            </a:r>
            <a:endParaRPr lang="en-US" sz="1000" b="1" dirty="0">
              <a:solidFill>
                <a:srgbClr val="002060"/>
              </a:solidFill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2459" y="1205484"/>
            <a:ext cx="20116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/>
              <a:t>Registers Blueprints</a:t>
            </a:r>
          </a:p>
          <a:p>
            <a:pPr marL="0" indent="0">
              <a:buNone/>
            </a:pPr>
            <a:r>
              <a:rPr lang="en-US" sz="850" dirty="0"/>
              <a:t>Runs server on port 5000</a:t>
            </a:r>
          </a:p>
        </p:txBody>
      </p:sp>
      <p:sp>
        <p:nvSpPr>
          <p:cNvPr id="16" name="Shape 14"/>
          <p:cNvSpPr/>
          <p:nvPr/>
        </p:nvSpPr>
        <p:spPr>
          <a:xfrm>
            <a:off x="502920" y="1623060"/>
            <a:ext cx="2240280" cy="91897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502920" y="1623060"/>
            <a:ext cx="45720" cy="8823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658368" y="1618488"/>
            <a:ext cx="2011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Blueprint</a:t>
            </a:r>
            <a:r>
              <a:rPr lang="en-IN" sz="1000" b="1" dirty="0"/>
              <a:t> </a:t>
            </a:r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Modules</a:t>
            </a:r>
          </a:p>
        </p:txBody>
      </p:sp>
      <p:sp>
        <p:nvSpPr>
          <p:cNvPr id="19" name="Text 17"/>
          <p:cNvSpPr/>
          <p:nvPr/>
        </p:nvSpPr>
        <p:spPr>
          <a:xfrm>
            <a:off x="658368" y="1981427"/>
            <a:ext cx="2011680" cy="3965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restaurant.py  →    	Restaurant APIs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dish.py              → 	Dish APIs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user.py              →	User APIs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order.py           → 	Order APIs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admin.py          → 	Admin APIs</a:t>
            </a:r>
            <a:endParaRPr lang="en-US" sz="850" dirty="0"/>
          </a:p>
        </p:txBody>
      </p:sp>
      <p:sp>
        <p:nvSpPr>
          <p:cNvPr id="20" name="Shape 18"/>
          <p:cNvSpPr/>
          <p:nvPr/>
        </p:nvSpPr>
        <p:spPr>
          <a:xfrm>
            <a:off x="502920" y="2670048"/>
            <a:ext cx="2240280" cy="8854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10538" y="2659380"/>
            <a:ext cx="45719" cy="88942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658368" y="2659380"/>
            <a:ext cx="20116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In-Memory Storage</a:t>
            </a:r>
            <a:endParaRPr lang="en-US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658368" y="2968060"/>
            <a:ext cx="2011680" cy="407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restaurants = {}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dishes = {}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users = {}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orders = {}</a:t>
            </a:r>
          </a:p>
          <a:p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ratings = {}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502920" y="3620192"/>
            <a:ext cx="2240280" cy="567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510539" y="3626882"/>
            <a:ext cx="45719" cy="56107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658368" y="3620192"/>
            <a:ext cx="2011680" cy="1995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Handling</a:t>
            </a:r>
            <a:endParaRPr lang="en-US" sz="1000" dirty="0"/>
          </a:p>
        </p:txBody>
      </p:sp>
      <p:sp>
        <p:nvSpPr>
          <p:cNvPr id="27" name="Text 25"/>
          <p:cNvSpPr/>
          <p:nvPr/>
        </p:nvSpPr>
        <p:spPr>
          <a:xfrm>
            <a:off x="658368" y="3753612"/>
            <a:ext cx="2011680" cy="4738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400 missing fields, 404 not found, 201 created, 200 updated. Consistent across all routes.</a:t>
            </a:r>
            <a:endParaRPr lang="en-US" sz="850" dirty="0"/>
          </a:p>
        </p:txBody>
      </p:sp>
      <p:sp>
        <p:nvSpPr>
          <p:cNvPr id="28" name="Shape 26"/>
          <p:cNvSpPr/>
          <p:nvPr/>
        </p:nvSpPr>
        <p:spPr>
          <a:xfrm>
            <a:off x="502920" y="4259342"/>
            <a:ext cx="2240280" cy="634823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29" name="Shape 27"/>
          <p:cNvSpPr/>
          <p:nvPr/>
        </p:nvSpPr>
        <p:spPr>
          <a:xfrm>
            <a:off x="502920" y="4259342"/>
            <a:ext cx="45719" cy="634823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640080" y="4259342"/>
            <a:ext cx="2011680" cy="2046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IN" sz="1000" b="1" dirty="0">
                <a:solidFill>
                  <a:schemeClr val="accent1">
                    <a:lumMod val="50000"/>
                  </a:schemeClr>
                </a:solidFill>
              </a:rPr>
              <a:t>API Features</a:t>
            </a:r>
            <a:endParaRPr lang="en-US" sz="1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 29"/>
          <p:cNvSpPr/>
          <p:nvPr/>
        </p:nvSpPr>
        <p:spPr>
          <a:xfrm>
            <a:off x="640080" y="4511040"/>
            <a:ext cx="2011680" cy="2558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900" dirty="0"/>
              <a:t>18 REST APIs</a:t>
            </a:r>
            <a:br>
              <a:rPr lang="en-US" sz="900" dirty="0"/>
            </a:br>
            <a:r>
              <a:rPr lang="en-US" sz="900" dirty="0"/>
              <a:t>CRUD operations</a:t>
            </a:r>
          </a:p>
          <a:p>
            <a:r>
              <a:rPr lang="en-IN" sz="900" dirty="0"/>
              <a:t>Search functionality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3044952" y="804672"/>
            <a:ext cx="2651760" cy="41483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3" name="Shape 31"/>
          <p:cNvSpPr/>
          <p:nvPr/>
        </p:nvSpPr>
        <p:spPr>
          <a:xfrm>
            <a:off x="3044952" y="804672"/>
            <a:ext cx="26517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3182112" y="877824"/>
            <a:ext cx="237744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test_foodie.py  (Pytest)</a:t>
            </a:r>
            <a:endParaRPr lang="en-US" sz="1050" dirty="0"/>
          </a:p>
        </p:txBody>
      </p:sp>
      <p:sp>
        <p:nvSpPr>
          <p:cNvPr id="35" name="Shape 33"/>
          <p:cNvSpPr/>
          <p:nvPr/>
        </p:nvSpPr>
        <p:spPr>
          <a:xfrm>
            <a:off x="3182112" y="1161288"/>
            <a:ext cx="237744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Shape 34"/>
          <p:cNvSpPr/>
          <p:nvPr/>
        </p:nvSpPr>
        <p:spPr>
          <a:xfrm>
            <a:off x="3182112" y="126187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3255264" y="127101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test_01_register_restaurant</a:t>
            </a:r>
            <a:endParaRPr lang="en-US" sz="750" dirty="0"/>
          </a:p>
        </p:txBody>
      </p:sp>
      <p:sp>
        <p:nvSpPr>
          <p:cNvPr id="38" name="Shape 36"/>
          <p:cNvSpPr/>
          <p:nvPr/>
        </p:nvSpPr>
        <p:spPr>
          <a:xfrm>
            <a:off x="5120640" y="1271016"/>
            <a:ext cx="384048" cy="15544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5120640" y="127101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750" dirty="0"/>
          </a:p>
        </p:txBody>
      </p:sp>
      <p:sp>
        <p:nvSpPr>
          <p:cNvPr id="40" name="Shape 38"/>
          <p:cNvSpPr/>
          <p:nvPr/>
        </p:nvSpPr>
        <p:spPr>
          <a:xfrm>
            <a:off x="3182112" y="144475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3255264" y="145389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test_02_update_restaurant</a:t>
            </a:r>
            <a:endParaRPr lang="en-US" sz="750" dirty="0"/>
          </a:p>
        </p:txBody>
      </p:sp>
      <p:sp>
        <p:nvSpPr>
          <p:cNvPr id="42" name="Shape 40"/>
          <p:cNvSpPr/>
          <p:nvPr/>
        </p:nvSpPr>
        <p:spPr>
          <a:xfrm>
            <a:off x="5120640" y="145389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5120640" y="145389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44" name="Shape 42"/>
          <p:cNvSpPr/>
          <p:nvPr/>
        </p:nvSpPr>
        <p:spPr>
          <a:xfrm>
            <a:off x="3182112" y="162763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3255264" y="163677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test_03_disable_restaurant</a:t>
            </a:r>
            <a:endParaRPr lang="en-US" sz="750" dirty="0"/>
          </a:p>
        </p:txBody>
      </p:sp>
      <p:sp>
        <p:nvSpPr>
          <p:cNvPr id="46" name="Shape 44"/>
          <p:cNvSpPr/>
          <p:nvPr/>
        </p:nvSpPr>
        <p:spPr>
          <a:xfrm>
            <a:off x="5120640" y="163677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5120640" y="163677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48" name="Shape 46"/>
          <p:cNvSpPr/>
          <p:nvPr/>
        </p:nvSpPr>
        <p:spPr>
          <a:xfrm>
            <a:off x="3182112" y="181051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3255264" y="181965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test_04_view_restaurant_profile</a:t>
            </a:r>
            <a:endParaRPr lang="en-US" sz="750" dirty="0"/>
          </a:p>
        </p:txBody>
      </p:sp>
      <p:sp>
        <p:nvSpPr>
          <p:cNvPr id="50" name="Shape 48"/>
          <p:cNvSpPr/>
          <p:nvPr/>
        </p:nvSpPr>
        <p:spPr>
          <a:xfrm>
            <a:off x="5120640" y="181965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9"/>
          <p:cNvSpPr/>
          <p:nvPr/>
        </p:nvSpPr>
        <p:spPr>
          <a:xfrm>
            <a:off x="5120640" y="181965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52" name="Shape 50"/>
          <p:cNvSpPr/>
          <p:nvPr/>
        </p:nvSpPr>
        <p:spPr>
          <a:xfrm>
            <a:off x="3182112" y="199339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3255264" y="200253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test_05_add_dish</a:t>
            </a:r>
            <a:endParaRPr lang="en-US" sz="750" dirty="0"/>
          </a:p>
        </p:txBody>
      </p:sp>
      <p:sp>
        <p:nvSpPr>
          <p:cNvPr id="54" name="Shape 52"/>
          <p:cNvSpPr/>
          <p:nvPr/>
        </p:nvSpPr>
        <p:spPr>
          <a:xfrm>
            <a:off x="5120640" y="2002536"/>
            <a:ext cx="384048" cy="15544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Text 53"/>
          <p:cNvSpPr/>
          <p:nvPr/>
        </p:nvSpPr>
        <p:spPr>
          <a:xfrm>
            <a:off x="5120640" y="200253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750" dirty="0"/>
          </a:p>
        </p:txBody>
      </p:sp>
      <p:sp>
        <p:nvSpPr>
          <p:cNvPr id="56" name="Shape 54"/>
          <p:cNvSpPr/>
          <p:nvPr/>
        </p:nvSpPr>
        <p:spPr>
          <a:xfrm>
            <a:off x="3182112" y="217627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5"/>
          <p:cNvSpPr/>
          <p:nvPr/>
        </p:nvSpPr>
        <p:spPr>
          <a:xfrm>
            <a:off x="3255264" y="218541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test_06_update_dish</a:t>
            </a:r>
            <a:endParaRPr lang="en-US" sz="750" dirty="0"/>
          </a:p>
        </p:txBody>
      </p:sp>
      <p:sp>
        <p:nvSpPr>
          <p:cNvPr id="58" name="Shape 56"/>
          <p:cNvSpPr/>
          <p:nvPr/>
        </p:nvSpPr>
        <p:spPr>
          <a:xfrm>
            <a:off x="5120640" y="218541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5120640" y="218541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60" name="Shape 58"/>
          <p:cNvSpPr/>
          <p:nvPr/>
        </p:nvSpPr>
        <p:spPr>
          <a:xfrm>
            <a:off x="3182112" y="235915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9"/>
          <p:cNvSpPr/>
          <p:nvPr/>
        </p:nvSpPr>
        <p:spPr>
          <a:xfrm>
            <a:off x="3255264" y="236829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test_07_enable_disable_dish</a:t>
            </a:r>
            <a:endParaRPr lang="en-US" sz="750" dirty="0"/>
          </a:p>
        </p:txBody>
      </p:sp>
      <p:sp>
        <p:nvSpPr>
          <p:cNvPr id="62" name="Shape 60"/>
          <p:cNvSpPr/>
          <p:nvPr/>
        </p:nvSpPr>
        <p:spPr>
          <a:xfrm>
            <a:off x="5120640" y="236829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61"/>
          <p:cNvSpPr/>
          <p:nvPr/>
        </p:nvSpPr>
        <p:spPr>
          <a:xfrm>
            <a:off x="5120640" y="236829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64" name="Shape 62"/>
          <p:cNvSpPr/>
          <p:nvPr/>
        </p:nvSpPr>
        <p:spPr>
          <a:xfrm>
            <a:off x="3182112" y="254203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3255264" y="255117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test_08_delete_dish</a:t>
            </a:r>
            <a:endParaRPr lang="en-US" sz="750" dirty="0"/>
          </a:p>
        </p:txBody>
      </p:sp>
      <p:sp>
        <p:nvSpPr>
          <p:cNvPr id="66" name="Shape 64"/>
          <p:cNvSpPr/>
          <p:nvPr/>
        </p:nvSpPr>
        <p:spPr>
          <a:xfrm>
            <a:off x="5120640" y="255117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5120640" y="255117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68" name="Shape 66"/>
          <p:cNvSpPr/>
          <p:nvPr/>
        </p:nvSpPr>
        <p:spPr>
          <a:xfrm>
            <a:off x="3182112" y="272491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9" name="Text 67"/>
          <p:cNvSpPr/>
          <p:nvPr/>
        </p:nvSpPr>
        <p:spPr>
          <a:xfrm>
            <a:off x="3255264" y="273405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test_09_approve_restaurant</a:t>
            </a:r>
            <a:endParaRPr lang="en-US" sz="750" dirty="0"/>
          </a:p>
        </p:txBody>
      </p:sp>
      <p:sp>
        <p:nvSpPr>
          <p:cNvPr id="70" name="Shape 68"/>
          <p:cNvSpPr/>
          <p:nvPr/>
        </p:nvSpPr>
        <p:spPr>
          <a:xfrm>
            <a:off x="5120640" y="273405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69"/>
          <p:cNvSpPr/>
          <p:nvPr/>
        </p:nvSpPr>
        <p:spPr>
          <a:xfrm>
            <a:off x="5120640" y="273405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72" name="Shape 70"/>
          <p:cNvSpPr/>
          <p:nvPr/>
        </p:nvSpPr>
        <p:spPr>
          <a:xfrm>
            <a:off x="3182112" y="290779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3" name="Text 71"/>
          <p:cNvSpPr/>
          <p:nvPr/>
        </p:nvSpPr>
        <p:spPr>
          <a:xfrm>
            <a:off x="3255264" y="291693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test_10_admin_disable_restaurant</a:t>
            </a:r>
            <a:endParaRPr lang="en-US" sz="750" dirty="0"/>
          </a:p>
        </p:txBody>
      </p:sp>
      <p:sp>
        <p:nvSpPr>
          <p:cNvPr id="74" name="Shape 72"/>
          <p:cNvSpPr/>
          <p:nvPr/>
        </p:nvSpPr>
        <p:spPr>
          <a:xfrm>
            <a:off x="5120640" y="291693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5" name="Text 73"/>
          <p:cNvSpPr/>
          <p:nvPr/>
        </p:nvSpPr>
        <p:spPr>
          <a:xfrm>
            <a:off x="5120640" y="291693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76" name="Shape 74"/>
          <p:cNvSpPr/>
          <p:nvPr/>
        </p:nvSpPr>
        <p:spPr>
          <a:xfrm>
            <a:off x="3182112" y="309067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7" name="Text 75"/>
          <p:cNvSpPr/>
          <p:nvPr/>
        </p:nvSpPr>
        <p:spPr>
          <a:xfrm>
            <a:off x="3255264" y="309981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test_11_view_feedback</a:t>
            </a:r>
            <a:endParaRPr lang="en-US" sz="750" dirty="0"/>
          </a:p>
        </p:txBody>
      </p:sp>
      <p:sp>
        <p:nvSpPr>
          <p:cNvPr id="78" name="Shape 76"/>
          <p:cNvSpPr/>
          <p:nvPr/>
        </p:nvSpPr>
        <p:spPr>
          <a:xfrm>
            <a:off x="5120640" y="309981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9" name="Text 77"/>
          <p:cNvSpPr/>
          <p:nvPr/>
        </p:nvSpPr>
        <p:spPr>
          <a:xfrm>
            <a:off x="5120640" y="309981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80" name="Shape 78"/>
          <p:cNvSpPr/>
          <p:nvPr/>
        </p:nvSpPr>
        <p:spPr>
          <a:xfrm>
            <a:off x="3182112" y="327355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1" name="Text 79"/>
          <p:cNvSpPr/>
          <p:nvPr/>
        </p:nvSpPr>
        <p:spPr>
          <a:xfrm>
            <a:off x="3255264" y="328269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test_12_view_orders_status</a:t>
            </a:r>
            <a:endParaRPr lang="en-US" sz="750" dirty="0"/>
          </a:p>
        </p:txBody>
      </p:sp>
      <p:sp>
        <p:nvSpPr>
          <p:cNvPr id="82" name="Shape 80"/>
          <p:cNvSpPr/>
          <p:nvPr/>
        </p:nvSpPr>
        <p:spPr>
          <a:xfrm>
            <a:off x="5120640" y="328269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3" name="Text 81"/>
          <p:cNvSpPr/>
          <p:nvPr/>
        </p:nvSpPr>
        <p:spPr>
          <a:xfrm>
            <a:off x="5120640" y="328269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84" name="Shape 82"/>
          <p:cNvSpPr/>
          <p:nvPr/>
        </p:nvSpPr>
        <p:spPr>
          <a:xfrm>
            <a:off x="3182112" y="345643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5" name="Text 83"/>
          <p:cNvSpPr/>
          <p:nvPr/>
        </p:nvSpPr>
        <p:spPr>
          <a:xfrm>
            <a:off x="3255264" y="346557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test_13_user_registration</a:t>
            </a:r>
            <a:endParaRPr lang="en-US" sz="750" dirty="0"/>
          </a:p>
        </p:txBody>
      </p:sp>
      <p:sp>
        <p:nvSpPr>
          <p:cNvPr id="86" name="Shape 84"/>
          <p:cNvSpPr/>
          <p:nvPr/>
        </p:nvSpPr>
        <p:spPr>
          <a:xfrm>
            <a:off x="5120640" y="3465576"/>
            <a:ext cx="384048" cy="15544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7" name="Text 85"/>
          <p:cNvSpPr/>
          <p:nvPr/>
        </p:nvSpPr>
        <p:spPr>
          <a:xfrm>
            <a:off x="5120640" y="346557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750" dirty="0"/>
          </a:p>
        </p:txBody>
      </p:sp>
      <p:sp>
        <p:nvSpPr>
          <p:cNvPr id="88" name="Shape 86"/>
          <p:cNvSpPr/>
          <p:nvPr/>
        </p:nvSpPr>
        <p:spPr>
          <a:xfrm>
            <a:off x="3182112" y="363931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9" name="Text 87"/>
          <p:cNvSpPr/>
          <p:nvPr/>
        </p:nvSpPr>
        <p:spPr>
          <a:xfrm>
            <a:off x="3255264" y="364845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test_14_search_restaurants</a:t>
            </a:r>
            <a:endParaRPr lang="en-US" sz="750" dirty="0"/>
          </a:p>
        </p:txBody>
      </p:sp>
      <p:sp>
        <p:nvSpPr>
          <p:cNvPr id="90" name="Shape 88"/>
          <p:cNvSpPr/>
          <p:nvPr/>
        </p:nvSpPr>
        <p:spPr>
          <a:xfrm>
            <a:off x="5120640" y="364845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1" name="Text 89"/>
          <p:cNvSpPr/>
          <p:nvPr/>
        </p:nvSpPr>
        <p:spPr>
          <a:xfrm>
            <a:off x="5120640" y="364845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92" name="Shape 90"/>
          <p:cNvSpPr/>
          <p:nvPr/>
        </p:nvSpPr>
        <p:spPr>
          <a:xfrm>
            <a:off x="3182112" y="382219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3" name="Text 91"/>
          <p:cNvSpPr/>
          <p:nvPr/>
        </p:nvSpPr>
        <p:spPr>
          <a:xfrm>
            <a:off x="3255264" y="383133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test_15_place_order</a:t>
            </a:r>
            <a:endParaRPr lang="en-US" sz="750" dirty="0"/>
          </a:p>
        </p:txBody>
      </p:sp>
      <p:sp>
        <p:nvSpPr>
          <p:cNvPr id="94" name="Shape 92"/>
          <p:cNvSpPr/>
          <p:nvPr/>
        </p:nvSpPr>
        <p:spPr>
          <a:xfrm>
            <a:off x="5120640" y="3831336"/>
            <a:ext cx="384048" cy="15544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5" name="Text 93"/>
          <p:cNvSpPr/>
          <p:nvPr/>
        </p:nvSpPr>
        <p:spPr>
          <a:xfrm>
            <a:off x="5120640" y="383133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750" dirty="0"/>
          </a:p>
        </p:txBody>
      </p:sp>
      <p:sp>
        <p:nvSpPr>
          <p:cNvPr id="96" name="Shape 94"/>
          <p:cNvSpPr/>
          <p:nvPr/>
        </p:nvSpPr>
        <p:spPr>
          <a:xfrm>
            <a:off x="3182112" y="400507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7" name="Text 95"/>
          <p:cNvSpPr/>
          <p:nvPr/>
        </p:nvSpPr>
        <p:spPr>
          <a:xfrm>
            <a:off x="3255264" y="401421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test_16_give_rating</a:t>
            </a:r>
            <a:endParaRPr lang="en-US" sz="750" dirty="0"/>
          </a:p>
        </p:txBody>
      </p:sp>
      <p:sp>
        <p:nvSpPr>
          <p:cNvPr id="98" name="Shape 96"/>
          <p:cNvSpPr/>
          <p:nvPr/>
        </p:nvSpPr>
        <p:spPr>
          <a:xfrm>
            <a:off x="5120640" y="4014216"/>
            <a:ext cx="384048" cy="15544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9" name="Text 97"/>
          <p:cNvSpPr/>
          <p:nvPr/>
        </p:nvSpPr>
        <p:spPr>
          <a:xfrm>
            <a:off x="5120640" y="401421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750" dirty="0"/>
          </a:p>
        </p:txBody>
      </p:sp>
      <p:sp>
        <p:nvSpPr>
          <p:cNvPr id="100" name="Shape 98"/>
          <p:cNvSpPr/>
          <p:nvPr/>
        </p:nvSpPr>
        <p:spPr>
          <a:xfrm>
            <a:off x="3182112" y="4187952"/>
            <a:ext cx="237744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1" name="Text 99"/>
          <p:cNvSpPr/>
          <p:nvPr/>
        </p:nvSpPr>
        <p:spPr>
          <a:xfrm>
            <a:off x="3255264" y="419709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test_17_orders_by_restaurant</a:t>
            </a:r>
            <a:endParaRPr lang="en-US" sz="750" dirty="0"/>
          </a:p>
        </p:txBody>
      </p:sp>
      <p:sp>
        <p:nvSpPr>
          <p:cNvPr id="102" name="Shape 100"/>
          <p:cNvSpPr/>
          <p:nvPr/>
        </p:nvSpPr>
        <p:spPr>
          <a:xfrm>
            <a:off x="5120640" y="419709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3" name="Text 101"/>
          <p:cNvSpPr/>
          <p:nvPr/>
        </p:nvSpPr>
        <p:spPr>
          <a:xfrm>
            <a:off x="5120640" y="419709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104" name="Shape 102"/>
          <p:cNvSpPr/>
          <p:nvPr/>
        </p:nvSpPr>
        <p:spPr>
          <a:xfrm>
            <a:off x="3182112" y="4370832"/>
            <a:ext cx="237744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5" name="Text 103"/>
          <p:cNvSpPr/>
          <p:nvPr/>
        </p:nvSpPr>
        <p:spPr>
          <a:xfrm>
            <a:off x="3255264" y="4379976"/>
            <a:ext cx="192024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test_18_orders_by_user</a:t>
            </a:r>
            <a:endParaRPr lang="en-US" sz="750" dirty="0"/>
          </a:p>
        </p:txBody>
      </p:sp>
      <p:sp>
        <p:nvSpPr>
          <p:cNvPr id="106" name="Shape 104"/>
          <p:cNvSpPr/>
          <p:nvPr/>
        </p:nvSpPr>
        <p:spPr>
          <a:xfrm>
            <a:off x="5120640" y="4379976"/>
            <a:ext cx="384048" cy="155448"/>
          </a:xfrm>
          <a:prstGeom prst="rect">
            <a:avLst/>
          </a:prstGeom>
          <a:solidFill>
            <a:srgbClr val="2C4F7C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7" name="Text 105"/>
          <p:cNvSpPr/>
          <p:nvPr/>
        </p:nvSpPr>
        <p:spPr>
          <a:xfrm>
            <a:off x="5120640" y="4379976"/>
            <a:ext cx="384048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750" dirty="0"/>
          </a:p>
        </p:txBody>
      </p:sp>
      <p:sp>
        <p:nvSpPr>
          <p:cNvPr id="108" name="Shape 106"/>
          <p:cNvSpPr/>
          <p:nvPr/>
        </p:nvSpPr>
        <p:spPr>
          <a:xfrm>
            <a:off x="5852160" y="804672"/>
            <a:ext cx="2926080" cy="41483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 dirty="0"/>
          </a:p>
        </p:txBody>
      </p:sp>
      <p:sp>
        <p:nvSpPr>
          <p:cNvPr id="109" name="Shape 107"/>
          <p:cNvSpPr/>
          <p:nvPr/>
        </p:nvSpPr>
        <p:spPr>
          <a:xfrm>
            <a:off x="5852160" y="804672"/>
            <a:ext cx="292608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0" name="Text 108"/>
          <p:cNvSpPr/>
          <p:nvPr/>
        </p:nvSpPr>
        <p:spPr>
          <a:xfrm>
            <a:off x="5989320" y="877824"/>
            <a:ext cx="265176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foodie.robot  (Robot FW)</a:t>
            </a:r>
            <a:endParaRPr lang="en-US" sz="1050" dirty="0"/>
          </a:p>
        </p:txBody>
      </p:sp>
      <p:sp>
        <p:nvSpPr>
          <p:cNvPr id="111" name="Shape 109"/>
          <p:cNvSpPr/>
          <p:nvPr/>
        </p:nvSpPr>
        <p:spPr>
          <a:xfrm>
            <a:off x="5989320" y="1161288"/>
            <a:ext cx="265176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2" name="Shape 110"/>
          <p:cNvSpPr/>
          <p:nvPr/>
        </p:nvSpPr>
        <p:spPr>
          <a:xfrm>
            <a:off x="5989320" y="126187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3" name="Shape 111"/>
          <p:cNvSpPr/>
          <p:nvPr/>
        </p:nvSpPr>
        <p:spPr>
          <a:xfrm>
            <a:off x="5989320" y="126187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4" name="Text 112"/>
          <p:cNvSpPr/>
          <p:nvPr/>
        </p:nvSpPr>
        <p:spPr>
          <a:xfrm>
            <a:off x="6062472" y="127101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 Register Restaurant</a:t>
            </a:r>
            <a:endParaRPr lang="en-US" sz="750" dirty="0"/>
          </a:p>
        </p:txBody>
      </p:sp>
      <p:sp>
        <p:nvSpPr>
          <p:cNvPr id="115" name="Shape 113"/>
          <p:cNvSpPr/>
          <p:nvPr/>
        </p:nvSpPr>
        <p:spPr>
          <a:xfrm>
            <a:off x="5989320" y="144475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6" name="Shape 114"/>
          <p:cNvSpPr/>
          <p:nvPr/>
        </p:nvSpPr>
        <p:spPr>
          <a:xfrm>
            <a:off x="5989320" y="144475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7" name="Text 115"/>
          <p:cNvSpPr/>
          <p:nvPr/>
        </p:nvSpPr>
        <p:spPr>
          <a:xfrm>
            <a:off x="6062472" y="145389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2 Update Restaurant</a:t>
            </a:r>
            <a:endParaRPr lang="en-US" sz="750" dirty="0"/>
          </a:p>
        </p:txBody>
      </p:sp>
      <p:sp>
        <p:nvSpPr>
          <p:cNvPr id="118" name="Shape 116"/>
          <p:cNvSpPr/>
          <p:nvPr/>
        </p:nvSpPr>
        <p:spPr>
          <a:xfrm>
            <a:off x="5989320" y="162763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9" name="Shape 117"/>
          <p:cNvSpPr/>
          <p:nvPr/>
        </p:nvSpPr>
        <p:spPr>
          <a:xfrm>
            <a:off x="5989320" y="162763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0" name="Text 118"/>
          <p:cNvSpPr/>
          <p:nvPr/>
        </p:nvSpPr>
        <p:spPr>
          <a:xfrm>
            <a:off x="6062472" y="163677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3 Disable Restaurant</a:t>
            </a:r>
            <a:endParaRPr lang="en-US" sz="750" dirty="0"/>
          </a:p>
        </p:txBody>
      </p:sp>
      <p:sp>
        <p:nvSpPr>
          <p:cNvPr id="121" name="Shape 119"/>
          <p:cNvSpPr/>
          <p:nvPr/>
        </p:nvSpPr>
        <p:spPr>
          <a:xfrm>
            <a:off x="5989320" y="181051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2" name="Shape 120"/>
          <p:cNvSpPr/>
          <p:nvPr/>
        </p:nvSpPr>
        <p:spPr>
          <a:xfrm>
            <a:off x="5989320" y="181051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3" name="Text 121"/>
          <p:cNvSpPr/>
          <p:nvPr/>
        </p:nvSpPr>
        <p:spPr>
          <a:xfrm>
            <a:off x="6062472" y="181965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4 View Restaurant Profile</a:t>
            </a:r>
            <a:endParaRPr lang="en-US" sz="750" dirty="0"/>
          </a:p>
        </p:txBody>
      </p:sp>
      <p:sp>
        <p:nvSpPr>
          <p:cNvPr id="124" name="Shape 122"/>
          <p:cNvSpPr/>
          <p:nvPr/>
        </p:nvSpPr>
        <p:spPr>
          <a:xfrm>
            <a:off x="5989320" y="199339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5" name="Shape 123"/>
          <p:cNvSpPr/>
          <p:nvPr/>
        </p:nvSpPr>
        <p:spPr>
          <a:xfrm>
            <a:off x="5989320" y="199339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6" name="Text 124"/>
          <p:cNvSpPr/>
          <p:nvPr/>
        </p:nvSpPr>
        <p:spPr>
          <a:xfrm>
            <a:off x="6062472" y="200253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5 Add Dish</a:t>
            </a:r>
            <a:endParaRPr lang="en-US" sz="750" dirty="0"/>
          </a:p>
        </p:txBody>
      </p:sp>
      <p:sp>
        <p:nvSpPr>
          <p:cNvPr id="127" name="Shape 125"/>
          <p:cNvSpPr/>
          <p:nvPr/>
        </p:nvSpPr>
        <p:spPr>
          <a:xfrm>
            <a:off x="5989320" y="217627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8" name="Shape 126"/>
          <p:cNvSpPr/>
          <p:nvPr/>
        </p:nvSpPr>
        <p:spPr>
          <a:xfrm>
            <a:off x="5989320" y="217627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9" name="Text 127"/>
          <p:cNvSpPr/>
          <p:nvPr/>
        </p:nvSpPr>
        <p:spPr>
          <a:xfrm>
            <a:off x="6062472" y="218541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6 Update Dish</a:t>
            </a:r>
            <a:endParaRPr lang="en-US" sz="750" dirty="0"/>
          </a:p>
        </p:txBody>
      </p:sp>
      <p:sp>
        <p:nvSpPr>
          <p:cNvPr id="130" name="Shape 128"/>
          <p:cNvSpPr/>
          <p:nvPr/>
        </p:nvSpPr>
        <p:spPr>
          <a:xfrm>
            <a:off x="5989320" y="235915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1" name="Shape 129"/>
          <p:cNvSpPr/>
          <p:nvPr/>
        </p:nvSpPr>
        <p:spPr>
          <a:xfrm>
            <a:off x="5989320" y="235915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2" name="Text 130"/>
          <p:cNvSpPr/>
          <p:nvPr/>
        </p:nvSpPr>
        <p:spPr>
          <a:xfrm>
            <a:off x="6062472" y="236829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7 Enable Disable Dish</a:t>
            </a:r>
            <a:endParaRPr lang="en-US" sz="750" dirty="0"/>
          </a:p>
        </p:txBody>
      </p:sp>
      <p:sp>
        <p:nvSpPr>
          <p:cNvPr id="133" name="Shape 131"/>
          <p:cNvSpPr/>
          <p:nvPr/>
        </p:nvSpPr>
        <p:spPr>
          <a:xfrm>
            <a:off x="5989320" y="254203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4" name="Shape 132"/>
          <p:cNvSpPr/>
          <p:nvPr/>
        </p:nvSpPr>
        <p:spPr>
          <a:xfrm>
            <a:off x="5989320" y="254203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5" name="Text 133"/>
          <p:cNvSpPr/>
          <p:nvPr/>
        </p:nvSpPr>
        <p:spPr>
          <a:xfrm>
            <a:off x="6062472" y="255117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8 Delete Dish</a:t>
            </a:r>
            <a:endParaRPr lang="en-US" sz="750" dirty="0"/>
          </a:p>
        </p:txBody>
      </p:sp>
      <p:sp>
        <p:nvSpPr>
          <p:cNvPr id="136" name="Shape 134"/>
          <p:cNvSpPr/>
          <p:nvPr/>
        </p:nvSpPr>
        <p:spPr>
          <a:xfrm>
            <a:off x="5989320" y="272491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7" name="Shape 135"/>
          <p:cNvSpPr/>
          <p:nvPr/>
        </p:nvSpPr>
        <p:spPr>
          <a:xfrm>
            <a:off x="5989320" y="272491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8" name="Text 136"/>
          <p:cNvSpPr/>
          <p:nvPr/>
        </p:nvSpPr>
        <p:spPr>
          <a:xfrm>
            <a:off x="6062472" y="273405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9 Approve Restaurant</a:t>
            </a:r>
            <a:endParaRPr lang="en-US" sz="750" dirty="0"/>
          </a:p>
        </p:txBody>
      </p:sp>
      <p:sp>
        <p:nvSpPr>
          <p:cNvPr id="139" name="Shape 137"/>
          <p:cNvSpPr/>
          <p:nvPr/>
        </p:nvSpPr>
        <p:spPr>
          <a:xfrm>
            <a:off x="5989320" y="290779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0" name="Shape 138"/>
          <p:cNvSpPr/>
          <p:nvPr/>
        </p:nvSpPr>
        <p:spPr>
          <a:xfrm>
            <a:off x="5989320" y="290779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1" name="Text 139"/>
          <p:cNvSpPr/>
          <p:nvPr/>
        </p:nvSpPr>
        <p:spPr>
          <a:xfrm>
            <a:off x="6062472" y="291693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10 Admin Disable Restaurant</a:t>
            </a:r>
            <a:endParaRPr lang="en-US" sz="750" dirty="0"/>
          </a:p>
        </p:txBody>
      </p:sp>
      <p:sp>
        <p:nvSpPr>
          <p:cNvPr id="142" name="Shape 140"/>
          <p:cNvSpPr/>
          <p:nvPr/>
        </p:nvSpPr>
        <p:spPr>
          <a:xfrm>
            <a:off x="5989320" y="309067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3" name="Shape 141"/>
          <p:cNvSpPr/>
          <p:nvPr/>
        </p:nvSpPr>
        <p:spPr>
          <a:xfrm>
            <a:off x="5989320" y="309067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4" name="Text 142"/>
          <p:cNvSpPr/>
          <p:nvPr/>
        </p:nvSpPr>
        <p:spPr>
          <a:xfrm>
            <a:off x="6062472" y="309981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11 View Feedback</a:t>
            </a:r>
            <a:endParaRPr lang="en-US" sz="750" dirty="0"/>
          </a:p>
        </p:txBody>
      </p:sp>
      <p:sp>
        <p:nvSpPr>
          <p:cNvPr id="145" name="Shape 143"/>
          <p:cNvSpPr/>
          <p:nvPr/>
        </p:nvSpPr>
        <p:spPr>
          <a:xfrm>
            <a:off x="5989320" y="327355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6" name="Shape 144"/>
          <p:cNvSpPr/>
          <p:nvPr/>
        </p:nvSpPr>
        <p:spPr>
          <a:xfrm>
            <a:off x="5989320" y="327355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7" name="Text 145"/>
          <p:cNvSpPr/>
          <p:nvPr/>
        </p:nvSpPr>
        <p:spPr>
          <a:xfrm>
            <a:off x="6062472" y="328269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12 View Order Status</a:t>
            </a:r>
            <a:endParaRPr lang="en-US" sz="750" dirty="0"/>
          </a:p>
        </p:txBody>
      </p:sp>
      <p:sp>
        <p:nvSpPr>
          <p:cNvPr id="148" name="Shape 146"/>
          <p:cNvSpPr/>
          <p:nvPr/>
        </p:nvSpPr>
        <p:spPr>
          <a:xfrm>
            <a:off x="5989320" y="345643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9" name="Shape 147"/>
          <p:cNvSpPr/>
          <p:nvPr/>
        </p:nvSpPr>
        <p:spPr>
          <a:xfrm>
            <a:off x="5989320" y="345643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0" name="Text 148"/>
          <p:cNvSpPr/>
          <p:nvPr/>
        </p:nvSpPr>
        <p:spPr>
          <a:xfrm>
            <a:off x="6062472" y="346557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13 User Registration</a:t>
            </a:r>
            <a:endParaRPr lang="en-US" sz="750" dirty="0"/>
          </a:p>
        </p:txBody>
      </p:sp>
      <p:sp>
        <p:nvSpPr>
          <p:cNvPr id="151" name="Shape 149"/>
          <p:cNvSpPr/>
          <p:nvPr/>
        </p:nvSpPr>
        <p:spPr>
          <a:xfrm>
            <a:off x="5989320" y="363931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2" name="Shape 150"/>
          <p:cNvSpPr/>
          <p:nvPr/>
        </p:nvSpPr>
        <p:spPr>
          <a:xfrm>
            <a:off x="5989320" y="363931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3" name="Text 151"/>
          <p:cNvSpPr/>
          <p:nvPr/>
        </p:nvSpPr>
        <p:spPr>
          <a:xfrm>
            <a:off x="6062472" y="364845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14 Search Restaurants</a:t>
            </a:r>
            <a:endParaRPr lang="en-US" sz="750" dirty="0"/>
          </a:p>
        </p:txBody>
      </p:sp>
      <p:sp>
        <p:nvSpPr>
          <p:cNvPr id="154" name="Shape 152"/>
          <p:cNvSpPr/>
          <p:nvPr/>
        </p:nvSpPr>
        <p:spPr>
          <a:xfrm>
            <a:off x="5989320" y="382219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5" name="Shape 153"/>
          <p:cNvSpPr/>
          <p:nvPr/>
        </p:nvSpPr>
        <p:spPr>
          <a:xfrm>
            <a:off x="5989320" y="382219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6" name="Text 154"/>
          <p:cNvSpPr/>
          <p:nvPr/>
        </p:nvSpPr>
        <p:spPr>
          <a:xfrm>
            <a:off x="6062472" y="383133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15 Place Order</a:t>
            </a:r>
            <a:endParaRPr lang="en-US" sz="750" dirty="0"/>
          </a:p>
        </p:txBody>
      </p:sp>
      <p:sp>
        <p:nvSpPr>
          <p:cNvPr id="157" name="Shape 155"/>
          <p:cNvSpPr/>
          <p:nvPr/>
        </p:nvSpPr>
        <p:spPr>
          <a:xfrm>
            <a:off x="5989320" y="400507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8" name="Shape 156"/>
          <p:cNvSpPr/>
          <p:nvPr/>
        </p:nvSpPr>
        <p:spPr>
          <a:xfrm>
            <a:off x="5989320" y="400507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9" name="Text 157"/>
          <p:cNvSpPr/>
          <p:nvPr/>
        </p:nvSpPr>
        <p:spPr>
          <a:xfrm>
            <a:off x="6062472" y="401421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16 Give Rating</a:t>
            </a:r>
            <a:endParaRPr lang="en-US" sz="750" dirty="0"/>
          </a:p>
        </p:txBody>
      </p:sp>
      <p:sp>
        <p:nvSpPr>
          <p:cNvPr id="160" name="Shape 158"/>
          <p:cNvSpPr/>
          <p:nvPr/>
        </p:nvSpPr>
        <p:spPr>
          <a:xfrm>
            <a:off x="5989320" y="4187952"/>
            <a:ext cx="2651760" cy="17373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1" name="Shape 159"/>
          <p:cNvSpPr/>
          <p:nvPr/>
        </p:nvSpPr>
        <p:spPr>
          <a:xfrm>
            <a:off x="5989320" y="418795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2" name="Text 160"/>
          <p:cNvSpPr/>
          <p:nvPr/>
        </p:nvSpPr>
        <p:spPr>
          <a:xfrm>
            <a:off x="6062472" y="419709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17 View Orders By Restaurant</a:t>
            </a:r>
            <a:endParaRPr lang="en-US" sz="750" dirty="0"/>
          </a:p>
        </p:txBody>
      </p:sp>
      <p:sp>
        <p:nvSpPr>
          <p:cNvPr id="163" name="Shape 161"/>
          <p:cNvSpPr/>
          <p:nvPr/>
        </p:nvSpPr>
        <p:spPr>
          <a:xfrm>
            <a:off x="5989320" y="4370832"/>
            <a:ext cx="2651760" cy="17373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4" name="Shape 162"/>
          <p:cNvSpPr/>
          <p:nvPr/>
        </p:nvSpPr>
        <p:spPr>
          <a:xfrm>
            <a:off x="5989320" y="4370832"/>
            <a:ext cx="36576" cy="17373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5" name="Text 163"/>
          <p:cNvSpPr/>
          <p:nvPr/>
        </p:nvSpPr>
        <p:spPr>
          <a:xfrm>
            <a:off x="6062472" y="4379976"/>
            <a:ext cx="2560320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18 View Orders By User</a:t>
            </a:r>
            <a:endParaRPr lang="en-US" sz="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Register Restaurant —  API 01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38912"/>
            <a:ext cx="8808720" cy="2468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 /api/v1/restaurants  →  201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500743" y="743494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50" dirty="0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 Module  ·  APIs 1–4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6967" y="68580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704088" y="698427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7" name="Text 15"/>
          <p:cNvSpPr/>
          <p:nvPr/>
        </p:nvSpPr>
        <p:spPr>
          <a:xfrm>
            <a:off x="713232" y="679704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1931126" y="698427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ed Status:</a:t>
            </a:r>
            <a:endParaRPr lang="en-US" sz="800" dirty="0"/>
          </a:p>
        </p:txBody>
      </p:sp>
      <p:sp>
        <p:nvSpPr>
          <p:cNvPr id="21" name="Text 19"/>
          <p:cNvSpPr/>
          <p:nvPr/>
        </p:nvSpPr>
        <p:spPr>
          <a:xfrm>
            <a:off x="3177757" y="70691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1200" dirty="0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Register new restaurant with name, category, location, contact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201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1: POST /api/v1/restaurants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201 · response time</a:t>
            </a:r>
            <a:endParaRPr lang="en-US" sz="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6FF6F-3D99-07BE-132A-75783858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" y="706918"/>
            <a:ext cx="9130065" cy="424934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Update Restaurant  —  API 02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837024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/api/v1/restaurants/{id}  →  200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endParaRPr lang="en-US" sz="750" dirty="0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 Module  ·  APIs 1–4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36576" y="73152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16111" y="722376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68096" y="731955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/api/v1/restaurants/{id}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Update restaurant name or location fields</a:t>
            </a:r>
            <a:endParaRPr lang="en-US" sz="950" dirty="0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2</a:t>
            </a:r>
            <a:endParaRPr lang="en-US" sz="700" dirty="0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2: PUT /api/v1/restaurants/{id}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238F1E96-334B-8D01-F52C-4347A3E75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" y="1105989"/>
            <a:ext cx="9029048" cy="3772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E68AB0-27E9-12C0-199F-8871002D0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" y="723900"/>
            <a:ext cx="9111778" cy="42230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Disable Restaurant  —  API 03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/api/v1/restaurants/{id}/disable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 Module  ·  APIs 1–4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/api/v1/restaurants/{id}/disable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Disable restaurant — sets active=False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3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3: PUT /api/v1/restaurants/{id}/disable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69C1C5B-9EFC-2F86-330F-06EF4ECA6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5" y="772668"/>
            <a:ext cx="9041238" cy="416509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2133A1F-5DC9-3217-5EEE-4722177EE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" y="723900"/>
            <a:ext cx="9096103" cy="4229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View Restaurant —  API 04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/api/v1/restaurants/{id}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Restaurant Module  ·  APIs 1–4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/api/v1/restaurants/{id}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full restaurant profile by ID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4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4: GET /api/v1/restaurants/{id}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9026B63-8BA8-8B0C-3AFA-B8A8A1D29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5" y="740664"/>
            <a:ext cx="8890854" cy="41666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B85AC4B-5573-438B-76F2-7A383763F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" y="710184"/>
            <a:ext cx="9114609" cy="424281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Add Dish —  API 05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 /api/v1/restaurants/{id}/dishes  →  201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 Module  ·  APIs 5–8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/api/v1/restaurants/{id}/dishes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 dish to restaurant with name, price, available_time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201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5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5: POST /api/v1/restaurants/{id}/dishes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201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DBF7C64-5D09-8FC8-C90D-50AD50D3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" y="717368"/>
            <a:ext cx="9006405" cy="420732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A0C9B2A-A7C1-C1C8-8227-293CFCB5D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" y="739141"/>
            <a:ext cx="9128760" cy="421603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Update Dish —  API 06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/api/v1/dishes/{id}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 Module  ·  APIs 5–8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/api/v1/dishes/{id}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Update dish name or price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6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6: PUT /api/v1/dishes/{id}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28A6575-9C9F-A6DA-BEC6-17B35DB1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04" y="710760"/>
            <a:ext cx="9089136" cy="42498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Disable Dish  —  API 07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/api/v1/dishes/{id}/status  →  200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 Module  ·  APIs 5–8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/api/v1/dishes/{id}/status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Enable or disable dish with {enabled: true/false}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7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7: PUT /api/v1/dishes/{id}/status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1283E0D-94E4-965A-7876-D75920FF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" y="705512"/>
            <a:ext cx="9090659" cy="42551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3 Projects — Overview &amp; Comparison Table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 capstone overview: projects · frameworks · technologies · tools · test scope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1883664" y="822960"/>
            <a:ext cx="6894576" cy="475488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47472" y="822960"/>
            <a:ext cx="1508760" cy="47548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347472" y="82296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Category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1883664" y="822960"/>
            <a:ext cx="2377440" cy="47548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883664" y="822960"/>
            <a:ext cx="2377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(UI)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4288536" y="822960"/>
            <a:ext cx="2377440" cy="47548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4288536" y="822960"/>
            <a:ext cx="2377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2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+ Selenium (UI)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6693408" y="822960"/>
            <a:ext cx="2084832" cy="475488"/>
          </a:xfrm>
          <a:prstGeom prst="rect">
            <a:avLst/>
          </a:prstGeom>
          <a:solidFill>
            <a:srgbClr val="132740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6693408" y="822960"/>
            <a:ext cx="237744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</a:t>
            </a:r>
            <a:endParaRPr lang="en-US" sz="1000" dirty="0"/>
          </a:p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(API)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347472" y="1298447"/>
            <a:ext cx="8430768" cy="45719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347472" y="1353312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84048" y="1353312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Application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1883664" y="1353312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920240" y="135331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Site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(LambdaTest Playground)</a:t>
            </a:r>
            <a:endParaRPr lang="en-US" sz="850" dirty="0"/>
          </a:p>
        </p:txBody>
      </p:sp>
      <p:sp>
        <p:nvSpPr>
          <p:cNvPr id="22" name="Shape 20"/>
          <p:cNvSpPr/>
          <p:nvPr/>
        </p:nvSpPr>
        <p:spPr>
          <a:xfrm>
            <a:off x="4288536" y="1353312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4325112" y="135331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Site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(LambdaTest Playground)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6693408" y="1353312"/>
            <a:ext cx="2066544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6729984" y="135331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(Flask REST API — Local)</a:t>
            </a:r>
            <a:endParaRPr lang="en-US" sz="850" dirty="0"/>
          </a:p>
        </p:txBody>
      </p:sp>
      <p:sp>
        <p:nvSpPr>
          <p:cNvPr id="26" name="Shape 24"/>
          <p:cNvSpPr/>
          <p:nvPr/>
        </p:nvSpPr>
        <p:spPr>
          <a:xfrm>
            <a:off x="347472" y="1737360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384048" y="1737360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Framework</a:t>
            </a:r>
            <a:endParaRPr lang="en-US" sz="900" dirty="0"/>
          </a:p>
        </p:txBody>
      </p:sp>
      <p:sp>
        <p:nvSpPr>
          <p:cNvPr id="28" name="Shape 26"/>
          <p:cNvSpPr/>
          <p:nvPr/>
        </p:nvSpPr>
        <p:spPr>
          <a:xfrm>
            <a:off x="1883664" y="1737360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7"/>
          <p:cNvSpPr/>
          <p:nvPr/>
        </p:nvSpPr>
        <p:spPr>
          <a:xfrm>
            <a:off x="1920240" y="173736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6.x</a:t>
            </a:r>
            <a:endParaRPr lang="en-US" sz="850" dirty="0"/>
          </a:p>
        </p:txBody>
      </p:sp>
      <p:sp>
        <p:nvSpPr>
          <p:cNvPr id="30" name="Shape 28"/>
          <p:cNvSpPr/>
          <p:nvPr/>
        </p:nvSpPr>
        <p:spPr>
          <a:xfrm>
            <a:off x="4288536" y="1737360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4325112" y="173736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7.x</a:t>
            </a:r>
            <a:endParaRPr lang="en-US" sz="850" dirty="0"/>
          </a:p>
        </p:txBody>
      </p:sp>
      <p:sp>
        <p:nvSpPr>
          <p:cNvPr id="32" name="Shape 30"/>
          <p:cNvSpPr/>
          <p:nvPr/>
        </p:nvSpPr>
        <p:spPr>
          <a:xfrm>
            <a:off x="6693408" y="1737360"/>
            <a:ext cx="2066544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1"/>
          <p:cNvSpPr/>
          <p:nvPr/>
        </p:nvSpPr>
        <p:spPr>
          <a:xfrm>
            <a:off x="6729984" y="173736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+ Robot Framework</a:t>
            </a:r>
            <a:endParaRPr lang="en-US" sz="850" dirty="0"/>
          </a:p>
        </p:txBody>
      </p:sp>
      <p:sp>
        <p:nvSpPr>
          <p:cNvPr id="34" name="Shape 32"/>
          <p:cNvSpPr/>
          <p:nvPr/>
        </p:nvSpPr>
        <p:spPr>
          <a:xfrm>
            <a:off x="347472" y="2121408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384048" y="2121408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Language</a:t>
            </a:r>
            <a:endParaRPr lang="en-US" sz="900" dirty="0"/>
          </a:p>
        </p:txBody>
      </p:sp>
      <p:sp>
        <p:nvSpPr>
          <p:cNvPr id="36" name="Shape 34"/>
          <p:cNvSpPr/>
          <p:nvPr/>
        </p:nvSpPr>
        <p:spPr>
          <a:xfrm>
            <a:off x="1883664" y="2121408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Text 35"/>
          <p:cNvSpPr/>
          <p:nvPr/>
        </p:nvSpPr>
        <p:spPr>
          <a:xfrm>
            <a:off x="1920240" y="212140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 + Robot DSL</a:t>
            </a:r>
            <a:endParaRPr lang="en-US" sz="850" dirty="0"/>
          </a:p>
        </p:txBody>
      </p:sp>
      <p:sp>
        <p:nvSpPr>
          <p:cNvPr id="38" name="Shape 36"/>
          <p:cNvSpPr/>
          <p:nvPr/>
        </p:nvSpPr>
        <p:spPr>
          <a:xfrm>
            <a:off x="4288536" y="2121408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4325112" y="212140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</a:t>
            </a:r>
            <a:endParaRPr lang="en-US" sz="850" dirty="0"/>
          </a:p>
        </p:txBody>
      </p:sp>
      <p:sp>
        <p:nvSpPr>
          <p:cNvPr id="40" name="Shape 38"/>
          <p:cNvSpPr/>
          <p:nvPr/>
        </p:nvSpPr>
        <p:spPr>
          <a:xfrm>
            <a:off x="6693408" y="2121408"/>
            <a:ext cx="2066544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Text 39"/>
          <p:cNvSpPr/>
          <p:nvPr/>
        </p:nvSpPr>
        <p:spPr>
          <a:xfrm>
            <a:off x="6729984" y="212140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</a:t>
            </a:r>
            <a:endParaRPr lang="en-US" sz="850" dirty="0"/>
          </a:p>
        </p:txBody>
      </p:sp>
      <p:sp>
        <p:nvSpPr>
          <p:cNvPr id="42" name="Shape 40"/>
          <p:cNvSpPr/>
          <p:nvPr/>
        </p:nvSpPr>
        <p:spPr>
          <a:xfrm>
            <a:off x="347472" y="2505456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384048" y="2505456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 / Client</a:t>
            </a:r>
            <a:endParaRPr lang="en-US" sz="900" dirty="0"/>
          </a:p>
        </p:txBody>
      </p:sp>
      <p:sp>
        <p:nvSpPr>
          <p:cNvPr id="44" name="Shape 42"/>
          <p:cNvSpPr/>
          <p:nvPr/>
        </p:nvSpPr>
        <p:spPr>
          <a:xfrm>
            <a:off x="1883664" y="2505456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3"/>
          <p:cNvSpPr/>
          <p:nvPr/>
        </p:nvSpPr>
        <p:spPr>
          <a:xfrm>
            <a:off x="1920240" y="250545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Chrome (Selenium WebDriver)</a:t>
            </a:r>
            <a:endParaRPr lang="en-US" sz="850" dirty="0"/>
          </a:p>
        </p:txBody>
      </p:sp>
      <p:sp>
        <p:nvSpPr>
          <p:cNvPr id="46" name="Shape 44"/>
          <p:cNvSpPr/>
          <p:nvPr/>
        </p:nvSpPr>
        <p:spPr>
          <a:xfrm>
            <a:off x="4288536" y="2505456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4325112" y="250545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Chrome / Firefox / Edge</a:t>
            </a:r>
            <a:endParaRPr lang="en-US" sz="850" dirty="0"/>
          </a:p>
        </p:txBody>
      </p:sp>
      <p:sp>
        <p:nvSpPr>
          <p:cNvPr id="48" name="Shape 46"/>
          <p:cNvSpPr/>
          <p:nvPr/>
        </p:nvSpPr>
        <p:spPr>
          <a:xfrm>
            <a:off x="6693408" y="2505456"/>
            <a:ext cx="2066544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729984" y="250545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requests library (HTTP)</a:t>
            </a:r>
            <a:endParaRPr lang="en-US" sz="850" dirty="0"/>
          </a:p>
        </p:txBody>
      </p:sp>
      <p:sp>
        <p:nvSpPr>
          <p:cNvPr id="50" name="Shape 48"/>
          <p:cNvSpPr/>
          <p:nvPr/>
        </p:nvSpPr>
        <p:spPr>
          <a:xfrm>
            <a:off x="347472" y="2889504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9"/>
          <p:cNvSpPr/>
          <p:nvPr/>
        </p:nvSpPr>
        <p:spPr>
          <a:xfrm>
            <a:off x="384048" y="2889504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Libraries</a:t>
            </a:r>
            <a:endParaRPr lang="en-US" sz="900" dirty="0"/>
          </a:p>
        </p:txBody>
      </p:sp>
      <p:sp>
        <p:nvSpPr>
          <p:cNvPr id="52" name="Shape 50"/>
          <p:cNvSpPr/>
          <p:nvPr/>
        </p:nvSpPr>
        <p:spPr>
          <a:xfrm>
            <a:off x="1883664" y="2889504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1"/>
          <p:cNvSpPr/>
          <p:nvPr/>
        </p:nvSpPr>
        <p:spPr>
          <a:xfrm>
            <a:off x="1920240" y="2889504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SeleniumLibrary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</a:t>
            </a:r>
            <a:endParaRPr lang="en-US" sz="850" dirty="0"/>
          </a:p>
        </p:txBody>
      </p:sp>
      <p:sp>
        <p:nvSpPr>
          <p:cNvPr id="54" name="Shape 52"/>
          <p:cNvSpPr/>
          <p:nvPr/>
        </p:nvSpPr>
        <p:spPr>
          <a:xfrm>
            <a:off x="4288536" y="2889504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Text 53"/>
          <p:cNvSpPr/>
          <p:nvPr/>
        </p:nvSpPr>
        <p:spPr>
          <a:xfrm>
            <a:off x="4325112" y="2889504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pytest-html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configparser</a:t>
            </a:r>
            <a:endParaRPr lang="en-US" sz="850" dirty="0"/>
          </a:p>
        </p:txBody>
      </p:sp>
      <p:sp>
        <p:nvSpPr>
          <p:cNvPr id="56" name="Shape 54"/>
          <p:cNvSpPr/>
          <p:nvPr/>
        </p:nvSpPr>
        <p:spPr>
          <a:xfrm>
            <a:off x="6693408" y="2889504"/>
            <a:ext cx="2066544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5"/>
          <p:cNvSpPr/>
          <p:nvPr/>
        </p:nvSpPr>
        <p:spPr>
          <a:xfrm>
            <a:off x="6729984" y="2889504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requests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RequestsLibrary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Flask</a:t>
            </a:r>
            <a:endParaRPr lang="en-US" sz="850" dirty="0"/>
          </a:p>
        </p:txBody>
      </p:sp>
      <p:sp>
        <p:nvSpPr>
          <p:cNvPr id="58" name="Shape 56"/>
          <p:cNvSpPr/>
          <p:nvPr/>
        </p:nvSpPr>
        <p:spPr>
          <a:xfrm>
            <a:off x="347472" y="3273552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7"/>
          <p:cNvSpPr/>
          <p:nvPr/>
        </p:nvSpPr>
        <p:spPr>
          <a:xfrm>
            <a:off x="384048" y="3273552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Pattern</a:t>
            </a:r>
            <a:endParaRPr lang="en-US" sz="900" dirty="0"/>
          </a:p>
        </p:txBody>
      </p:sp>
      <p:sp>
        <p:nvSpPr>
          <p:cNvPr id="60" name="Shape 58"/>
          <p:cNvSpPr/>
          <p:nvPr/>
        </p:nvSpPr>
        <p:spPr>
          <a:xfrm>
            <a:off x="1883664" y="3273552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9"/>
          <p:cNvSpPr/>
          <p:nvPr/>
        </p:nvSpPr>
        <p:spPr>
          <a:xfrm>
            <a:off x="1920240" y="327355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Keyword-Driven + POM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(locators.robot)</a:t>
            </a:r>
            <a:endParaRPr lang="en-US" sz="850" dirty="0"/>
          </a:p>
        </p:txBody>
      </p:sp>
      <p:sp>
        <p:nvSpPr>
          <p:cNvPr id="62" name="Shape 60"/>
          <p:cNvSpPr/>
          <p:nvPr/>
        </p:nvSpPr>
        <p:spPr>
          <a:xfrm>
            <a:off x="4288536" y="3273552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61"/>
          <p:cNvSpPr/>
          <p:nvPr/>
        </p:nvSpPr>
        <p:spPr>
          <a:xfrm>
            <a:off x="4325112" y="327355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 Object Model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(6 POM page classes)</a:t>
            </a:r>
            <a:endParaRPr lang="en-US" sz="850" dirty="0"/>
          </a:p>
        </p:txBody>
      </p:sp>
      <p:sp>
        <p:nvSpPr>
          <p:cNvPr id="64" name="Shape 62"/>
          <p:cNvSpPr/>
          <p:nvPr/>
        </p:nvSpPr>
        <p:spPr>
          <a:xfrm>
            <a:off x="6693408" y="3273552"/>
            <a:ext cx="2066544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63"/>
          <p:cNvSpPr/>
          <p:nvPr/>
        </p:nvSpPr>
        <p:spPr>
          <a:xfrm>
            <a:off x="6729984" y="3273552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Request-Response Pattern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(18 endpoints)</a:t>
            </a:r>
            <a:endParaRPr lang="en-US" sz="850" dirty="0"/>
          </a:p>
        </p:txBody>
      </p:sp>
      <p:sp>
        <p:nvSpPr>
          <p:cNvPr id="66" name="Shape 64"/>
          <p:cNvSpPr/>
          <p:nvPr/>
        </p:nvSpPr>
        <p:spPr>
          <a:xfrm>
            <a:off x="347472" y="3657600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65"/>
          <p:cNvSpPr/>
          <p:nvPr/>
        </p:nvSpPr>
        <p:spPr>
          <a:xfrm>
            <a:off x="384048" y="3657600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Scenarios</a:t>
            </a:r>
            <a:endParaRPr lang="en-US" sz="900" dirty="0"/>
          </a:p>
        </p:txBody>
      </p:sp>
      <p:sp>
        <p:nvSpPr>
          <p:cNvPr id="68" name="Shape 66"/>
          <p:cNvSpPr/>
          <p:nvPr/>
        </p:nvSpPr>
        <p:spPr>
          <a:xfrm>
            <a:off x="1883664" y="3657600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9" name="Text 67"/>
          <p:cNvSpPr/>
          <p:nvPr/>
        </p:nvSpPr>
        <p:spPr>
          <a:xfrm>
            <a:off x="1920240" y="365760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E2E Scenarios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+ 1 Full Flow Suite</a:t>
            </a:r>
            <a:endParaRPr lang="en-US" sz="850" dirty="0"/>
          </a:p>
        </p:txBody>
      </p:sp>
      <p:sp>
        <p:nvSpPr>
          <p:cNvPr id="70" name="Shape 68"/>
          <p:cNvSpPr/>
          <p:nvPr/>
        </p:nvSpPr>
        <p:spPr>
          <a:xfrm>
            <a:off x="4288536" y="3657600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69"/>
          <p:cNvSpPr/>
          <p:nvPr/>
        </p:nvSpPr>
        <p:spPr>
          <a:xfrm>
            <a:off x="4325112" y="365760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 Test Functions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× 6 CSV rows = 36 runs</a:t>
            </a:r>
            <a:endParaRPr lang="en-US" sz="850" dirty="0"/>
          </a:p>
        </p:txBody>
      </p:sp>
      <p:sp>
        <p:nvSpPr>
          <p:cNvPr id="72" name="Shape 70"/>
          <p:cNvSpPr/>
          <p:nvPr/>
        </p:nvSpPr>
        <p:spPr>
          <a:xfrm>
            <a:off x="6693408" y="3657600"/>
            <a:ext cx="2066544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3" name="Text 71"/>
          <p:cNvSpPr/>
          <p:nvPr/>
        </p:nvSpPr>
        <p:spPr>
          <a:xfrm>
            <a:off x="6729984" y="3657600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API Test Cases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(5 modules)</a:t>
            </a:r>
            <a:endParaRPr lang="en-US" sz="850" dirty="0"/>
          </a:p>
        </p:txBody>
      </p:sp>
      <p:sp>
        <p:nvSpPr>
          <p:cNvPr id="74" name="Shape 72"/>
          <p:cNvSpPr/>
          <p:nvPr/>
        </p:nvSpPr>
        <p:spPr>
          <a:xfrm>
            <a:off x="347472" y="4041648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5" name="Text 73"/>
          <p:cNvSpPr/>
          <p:nvPr/>
        </p:nvSpPr>
        <p:spPr>
          <a:xfrm>
            <a:off x="384048" y="4041648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Strategy</a:t>
            </a:r>
            <a:endParaRPr lang="en-US" sz="900" dirty="0"/>
          </a:p>
        </p:txBody>
      </p:sp>
      <p:sp>
        <p:nvSpPr>
          <p:cNvPr id="76" name="Shape 74"/>
          <p:cNvSpPr/>
          <p:nvPr/>
        </p:nvSpPr>
        <p:spPr>
          <a:xfrm>
            <a:off x="1883664" y="4041648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7" name="Text 75"/>
          <p:cNvSpPr/>
          <p:nvPr/>
        </p:nvSpPr>
        <p:spPr>
          <a:xfrm>
            <a:off x="1920240" y="404164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 + DataDriver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(auto multi-run)</a:t>
            </a:r>
            <a:endParaRPr lang="en-US" sz="850" dirty="0"/>
          </a:p>
        </p:txBody>
      </p:sp>
      <p:sp>
        <p:nvSpPr>
          <p:cNvPr id="78" name="Shape 76"/>
          <p:cNvSpPr/>
          <p:nvPr/>
        </p:nvSpPr>
        <p:spPr>
          <a:xfrm>
            <a:off x="4288536" y="4041648"/>
            <a:ext cx="2377440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9" name="Text 77"/>
          <p:cNvSpPr/>
          <p:nvPr/>
        </p:nvSpPr>
        <p:spPr>
          <a:xfrm>
            <a:off x="4325112" y="404164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 + @parametrize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(test_data.csv)</a:t>
            </a:r>
            <a:endParaRPr lang="en-US" sz="850" dirty="0"/>
          </a:p>
        </p:txBody>
      </p:sp>
      <p:sp>
        <p:nvSpPr>
          <p:cNvPr id="80" name="Shape 78"/>
          <p:cNvSpPr/>
          <p:nvPr/>
        </p:nvSpPr>
        <p:spPr>
          <a:xfrm>
            <a:off x="6693408" y="4041648"/>
            <a:ext cx="2055876" cy="36576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1" name="Text 79"/>
          <p:cNvSpPr/>
          <p:nvPr/>
        </p:nvSpPr>
        <p:spPr>
          <a:xfrm>
            <a:off x="6729984" y="4041648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Inline JSON payloads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 test functions</a:t>
            </a:r>
            <a:endParaRPr lang="en-US" sz="850" dirty="0"/>
          </a:p>
        </p:txBody>
      </p:sp>
      <p:sp>
        <p:nvSpPr>
          <p:cNvPr id="82" name="Shape 80"/>
          <p:cNvSpPr/>
          <p:nvPr/>
        </p:nvSpPr>
        <p:spPr>
          <a:xfrm>
            <a:off x="347472" y="4425696"/>
            <a:ext cx="1508760" cy="365760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3" name="Text 81"/>
          <p:cNvSpPr/>
          <p:nvPr/>
        </p:nvSpPr>
        <p:spPr>
          <a:xfrm>
            <a:off x="384048" y="4425696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Reporting</a:t>
            </a:r>
            <a:endParaRPr lang="en-US" sz="900" dirty="0"/>
          </a:p>
        </p:txBody>
      </p:sp>
      <p:sp>
        <p:nvSpPr>
          <p:cNvPr id="84" name="Shape 82"/>
          <p:cNvSpPr/>
          <p:nvPr/>
        </p:nvSpPr>
        <p:spPr>
          <a:xfrm>
            <a:off x="1883664" y="4425696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5" name="Text 83"/>
          <p:cNvSpPr/>
          <p:nvPr/>
        </p:nvSpPr>
        <p:spPr>
          <a:xfrm>
            <a:off x="1920240" y="442569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report.html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log.html  output.xml</a:t>
            </a:r>
            <a:endParaRPr lang="en-US" sz="850" dirty="0"/>
          </a:p>
        </p:txBody>
      </p:sp>
      <p:sp>
        <p:nvSpPr>
          <p:cNvPr id="86" name="Shape 84"/>
          <p:cNvSpPr/>
          <p:nvPr/>
        </p:nvSpPr>
        <p:spPr>
          <a:xfrm>
            <a:off x="4288536" y="4425696"/>
            <a:ext cx="2377440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7" name="Text 85"/>
          <p:cNvSpPr/>
          <p:nvPr/>
        </p:nvSpPr>
        <p:spPr>
          <a:xfrm>
            <a:off x="4325112" y="442569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report_HH-MM.html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(pytest-html plugin)</a:t>
            </a:r>
            <a:endParaRPr lang="en-US" sz="850" dirty="0"/>
          </a:p>
        </p:txBody>
      </p:sp>
      <p:sp>
        <p:nvSpPr>
          <p:cNvPr id="88" name="Shape 86"/>
          <p:cNvSpPr/>
          <p:nvPr/>
        </p:nvSpPr>
        <p:spPr>
          <a:xfrm>
            <a:off x="6693408" y="4425696"/>
            <a:ext cx="2066544" cy="36576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9" name="Text 87"/>
          <p:cNvSpPr/>
          <p:nvPr/>
        </p:nvSpPr>
        <p:spPr>
          <a:xfrm>
            <a:off x="6729984" y="4425696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-v terminal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log.html</a:t>
            </a:r>
            <a:endParaRPr lang="en-US" sz="850" dirty="0"/>
          </a:p>
        </p:txBody>
      </p:sp>
      <p:sp>
        <p:nvSpPr>
          <p:cNvPr id="90" name="Shape 88"/>
          <p:cNvSpPr/>
          <p:nvPr/>
        </p:nvSpPr>
        <p:spPr>
          <a:xfrm>
            <a:off x="347472" y="4809744"/>
            <a:ext cx="1508760" cy="333756"/>
          </a:xfrm>
          <a:prstGeom prst="rect">
            <a:avLst/>
          </a:prstGeom>
          <a:solidFill>
            <a:srgbClr val="1E3A5F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1" name="Text 89"/>
          <p:cNvSpPr/>
          <p:nvPr/>
        </p:nvSpPr>
        <p:spPr>
          <a:xfrm>
            <a:off x="384048" y="4809744"/>
            <a:ext cx="143560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Manual Testing</a:t>
            </a:r>
            <a:endParaRPr lang="en-US" sz="900" dirty="0"/>
          </a:p>
        </p:txBody>
      </p:sp>
      <p:sp>
        <p:nvSpPr>
          <p:cNvPr id="92" name="Shape 90"/>
          <p:cNvSpPr/>
          <p:nvPr/>
        </p:nvSpPr>
        <p:spPr>
          <a:xfrm>
            <a:off x="1883664" y="4809744"/>
            <a:ext cx="2377440" cy="3337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3" name="Text 91"/>
          <p:cNvSpPr/>
          <p:nvPr/>
        </p:nvSpPr>
        <p:spPr>
          <a:xfrm>
            <a:off x="1920240" y="4809744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N/A</a:t>
            </a:r>
            <a:endParaRPr lang="en-US" sz="850" dirty="0"/>
          </a:p>
        </p:txBody>
      </p:sp>
      <p:sp>
        <p:nvSpPr>
          <p:cNvPr id="94" name="Shape 92"/>
          <p:cNvSpPr/>
          <p:nvPr/>
        </p:nvSpPr>
        <p:spPr>
          <a:xfrm>
            <a:off x="4288536" y="4809744"/>
            <a:ext cx="2377440" cy="3337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5" name="Text 93"/>
          <p:cNvSpPr/>
          <p:nvPr/>
        </p:nvSpPr>
        <p:spPr>
          <a:xfrm>
            <a:off x="4325112" y="4809744"/>
            <a:ext cx="2304288" cy="365760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N/A</a:t>
            </a:r>
            <a:endParaRPr lang="en-US" sz="850" dirty="0"/>
          </a:p>
        </p:txBody>
      </p:sp>
      <p:sp>
        <p:nvSpPr>
          <p:cNvPr id="96" name="Shape 94"/>
          <p:cNvSpPr/>
          <p:nvPr/>
        </p:nvSpPr>
        <p:spPr>
          <a:xfrm>
            <a:off x="6693408" y="4809744"/>
            <a:ext cx="2066544" cy="3337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7" name="Text 95"/>
          <p:cNvSpPr/>
          <p:nvPr/>
        </p:nvSpPr>
        <p:spPr>
          <a:xfrm>
            <a:off x="6729984" y="4809744"/>
            <a:ext cx="2304288" cy="333756"/>
          </a:xfrm>
          <a:prstGeom prst="rect">
            <a:avLst/>
          </a:prstGeom>
          <a:noFill/>
          <a:ln/>
        </p:spPr>
        <p:txBody>
          <a:bodyPr wrap="square" lIns="25400" tIns="25400" rIns="25400" bIns="2540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Collection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(5 module runs)</a:t>
            </a:r>
            <a:endParaRPr lang="en-US" sz="850" dirty="0"/>
          </a:p>
        </p:txBody>
      </p:sp>
      <p:sp>
        <p:nvSpPr>
          <p:cNvPr id="98" name="Shape 96"/>
          <p:cNvSpPr/>
          <p:nvPr/>
        </p:nvSpPr>
        <p:spPr>
          <a:xfrm>
            <a:off x="310896" y="790956"/>
            <a:ext cx="8485632" cy="4352544"/>
          </a:xfrm>
          <a:prstGeom prst="rect">
            <a:avLst/>
          </a:prstGeom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Delete Dish —  API 08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DELETE  /api/v1/dishes/{id}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Dish Module  ·  APIs 5–8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8B0000"/>
          </a:solidFill>
          <a:ln w="1270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DELETE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/api/v1/dishes/{id}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Permanently remove dish from the system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8B0000"/>
          </a:solidFill>
          <a:ln w="1270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8B0000"/>
          </a:solidFill>
          <a:ln w="12700">
            <a:solidFill>
              <a:srgbClr val="8B000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8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8: DELETE /api/v1/dishes/{id}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74254E-0D8C-2852-C368-86FB8E084C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" y="720852"/>
            <a:ext cx="9067800" cy="422452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Admin Approve Restaurant —  API 09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/api/v1/admin/restaurants/{id}/approve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Module  ·  APIs 9–12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/api/v1/admin/restaurants/{id}/approve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approves restaurant — sets approved=True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9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9: PUT /api/v1/admin/restaurants/{id}/approve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8BB6B03-086F-C620-A854-C9263EE6EC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1" y="708660"/>
            <a:ext cx="9075420" cy="426066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Admin Disable Restaurant—  API 10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  /api/v1/admin/restaurants/{id}/disable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Module  ·  APIs 9–12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/api/v1/admin/restaurants/{id}/disable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force-disables any restaurant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10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10: PUT /api/v1/admin/restaurants/{id}/disable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7868718-E03B-9776-8C26-7594C91B04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" y="730352"/>
            <a:ext cx="9090660" cy="42226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View Customer Feedback —  API 11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/api/v1/admin/feedback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Module  ·  APIs 9–12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/api/v1/admin/feedback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all customer ratings and comments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11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11: GET /api/v1/admin/feedback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201FE3D-C627-AA99-98F4-2337A156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727" y="705884"/>
            <a:ext cx="9073649" cy="42547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View Order Status (Admin) —  API 12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/api/v1/admin/orders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Admin Module  ·  APIs 9–12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/api/v1/admin/orders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View all orders in the system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12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12: GET /api/v1/admin/orders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3A4625E-D5B7-8C1B-43A9-66078DF8F1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" y="716281"/>
            <a:ext cx="9083039" cy="42388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User Registration —  API 13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 /api/v1/users/register  →  201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/ Customer Module  ·  APIs 13–16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/api/v1/users/register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Register new customer with name, email, password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201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13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13: POST /api/v1/users/register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201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A0103E6-CE25-2311-B0B2-F69A0D5D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384" y="728366"/>
            <a:ext cx="9089136" cy="421701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Search Restaurants —  API 14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/api/v1/restaurants/search?name=Food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/ Customer Module  ·  APIs 13–16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/api/v1/restaurants/search?name=Food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restaurants by name query parameter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14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14: GET /api/v1/restaurants/search?name=Food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AAFD139-8307-6AD4-EE7A-5E9474375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" y="701041"/>
            <a:ext cx="9075420" cy="426066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8288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Place Order —  API 15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5262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 /api/v1/orders  →  201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/ Customer Module  ·  APIs 13–16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/api/v1/orders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Place order with user_id, restaurant_id, dish name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201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15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15: POST /api/v1/orders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201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9919E2-7709-DBBC-1B43-9B27C61B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860" y="696468"/>
            <a:ext cx="9089136" cy="426110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Give Rating  —  API 16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 /api/v1/ratings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/ Customer Module  ·  APIs 13–16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/api/v1/ratings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201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Submit rating with order_id, rating value, comment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201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16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16: POST /api/v1/ratings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201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5C21980-985D-5512-DE8F-E88C49CAC9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80" y="740664"/>
            <a:ext cx="9090660" cy="41970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View Order by Restaurant —  API 17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/api/v1/restaurants/{id}/orders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Order Module  ·  APIs 17–18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/api/v1/restaurants/{id}/orders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List all orders placed at a specific restaurant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17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17: GET /api/v1/restaurants/{id}/orders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0F4D4C8-43F5-F5BD-31F6-07AC124C6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004" y="714320"/>
            <a:ext cx="9089136" cy="4246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32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9052560" y="0"/>
            <a:ext cx="91440" cy="51435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5047488"/>
            <a:ext cx="9144000" cy="960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457200" y="914400"/>
            <a:ext cx="82296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b="1" kern="0" spc="600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01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1371600"/>
            <a:ext cx="1371600" cy="13716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57200" y="2907792"/>
            <a:ext cx="82296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UI Automation</a:t>
            </a:r>
            <a:endParaRPr lang="en-US" sz="3000" dirty="0"/>
          </a:p>
        </p:txBody>
      </p:sp>
      <p:sp>
        <p:nvSpPr>
          <p:cNvPr id="8" name="Text 5"/>
          <p:cNvSpPr/>
          <p:nvPr/>
        </p:nvSpPr>
        <p:spPr>
          <a:xfrm>
            <a:off x="457200" y="3547872"/>
            <a:ext cx="8229600" cy="2926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  +  Robot Framework  +  Python</a:t>
            </a:r>
            <a:endParaRPr lang="en-US" sz="13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Postman  |  View Order by User —  API 18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  /api/v1/users/{id}/orders  →  200 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In Postman: send this request → screenshot the response panel → paste below  |  Badge colour: POST=Navy  PUT=Gold  GET=Green  DELETE=Red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3931920" cy="36758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393192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502920" y="1207008"/>
            <a:ext cx="3657600" cy="274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30352" y="1207008"/>
            <a:ext cx="3566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B7860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Order Module  ·  APIs 17–18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3"/>
          <p:cNvSpPr/>
          <p:nvPr/>
        </p:nvSpPr>
        <p:spPr>
          <a:xfrm>
            <a:off x="502920" y="1554480"/>
            <a:ext cx="658368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GET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1207008" y="1554480"/>
            <a:ext cx="2971800" cy="310896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261872" y="1554480"/>
            <a:ext cx="28803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/api/v1/users/{id}/orders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502920" y="1938528"/>
            <a:ext cx="10972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Expected Status:</a:t>
            </a:r>
            <a:endParaRPr lang="en-US" sz="800" dirty="0"/>
          </a:p>
        </p:txBody>
      </p:sp>
      <p:sp>
        <p:nvSpPr>
          <p:cNvPr id="20" name="Shape 18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1627632" y="1938528"/>
            <a:ext cx="4572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200</a:t>
            </a:r>
            <a:endParaRPr lang="en-US" sz="1200" dirty="0"/>
          </a:p>
        </p:txBody>
      </p:sp>
      <p:sp>
        <p:nvSpPr>
          <p:cNvPr id="22" name="Shape 20"/>
          <p:cNvSpPr/>
          <p:nvPr/>
        </p:nvSpPr>
        <p:spPr>
          <a:xfrm>
            <a:off x="502920" y="2304288"/>
            <a:ext cx="3657600" cy="548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502920" y="2304288"/>
            <a:ext cx="45720" cy="54864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658368" y="2331720"/>
            <a:ext cx="338328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Description</a:t>
            </a:r>
            <a:endParaRPr lang="en-US" sz="900" dirty="0"/>
          </a:p>
        </p:txBody>
      </p:sp>
      <p:sp>
        <p:nvSpPr>
          <p:cNvPr id="25" name="Text 23"/>
          <p:cNvSpPr/>
          <p:nvPr/>
        </p:nvSpPr>
        <p:spPr>
          <a:xfrm>
            <a:off x="658368" y="2542032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List all orders placed by a specific user</a:t>
            </a:r>
            <a:endParaRPr lang="en-US" sz="950" dirty="0"/>
          </a:p>
        </p:txBody>
      </p:sp>
      <p:sp>
        <p:nvSpPr>
          <p:cNvPr id="26" name="Shape 24"/>
          <p:cNvSpPr/>
          <p:nvPr/>
        </p:nvSpPr>
        <p:spPr>
          <a:xfrm>
            <a:off x="502920" y="2926080"/>
            <a:ext cx="3657600" cy="168249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7" name="Shape 25"/>
          <p:cNvSpPr/>
          <p:nvPr/>
        </p:nvSpPr>
        <p:spPr>
          <a:xfrm>
            <a:off x="502920" y="2926080"/>
            <a:ext cx="36576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26"/>
          <p:cNvSpPr/>
          <p:nvPr/>
        </p:nvSpPr>
        <p:spPr>
          <a:xfrm>
            <a:off x="640080" y="2999232"/>
            <a:ext cx="3383280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verify in Postman:</a:t>
            </a:r>
            <a:endParaRPr lang="en-US" sz="1000" dirty="0"/>
          </a:p>
        </p:txBody>
      </p:sp>
      <p:sp>
        <p:nvSpPr>
          <p:cNvPr id="29" name="Shape 27"/>
          <p:cNvSpPr/>
          <p:nvPr/>
        </p:nvSpPr>
        <p:spPr>
          <a:xfrm>
            <a:off x="640080" y="3310128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841248" y="3291840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code returns 200</a:t>
            </a:r>
            <a:endParaRPr lang="en-US" sz="900" dirty="0"/>
          </a:p>
        </p:txBody>
      </p:sp>
      <p:sp>
        <p:nvSpPr>
          <p:cNvPr id="31" name="Shape 29"/>
          <p:cNvSpPr/>
          <p:nvPr/>
        </p:nvSpPr>
        <p:spPr>
          <a:xfrm>
            <a:off x="640080" y="3621024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30"/>
          <p:cNvSpPr/>
          <p:nvPr/>
        </p:nvSpPr>
        <p:spPr>
          <a:xfrm>
            <a:off x="841248" y="3602736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Response body contains expected JSON fields</a:t>
            </a:r>
            <a:endParaRPr lang="en-US" sz="900" dirty="0"/>
          </a:p>
        </p:txBody>
      </p:sp>
      <p:sp>
        <p:nvSpPr>
          <p:cNvPr id="33" name="Shape 31"/>
          <p:cNvSpPr/>
          <p:nvPr/>
        </p:nvSpPr>
        <p:spPr>
          <a:xfrm>
            <a:off x="640080" y="3931920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2"/>
          <p:cNvSpPr/>
          <p:nvPr/>
        </p:nvSpPr>
        <p:spPr>
          <a:xfrm>
            <a:off x="841248" y="3913632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Request body / params are correctly structured</a:t>
            </a:r>
            <a:endParaRPr lang="en-US" sz="900" dirty="0"/>
          </a:p>
        </p:txBody>
      </p:sp>
      <p:sp>
        <p:nvSpPr>
          <p:cNvPr id="35" name="Shape 33"/>
          <p:cNvSpPr/>
          <p:nvPr/>
        </p:nvSpPr>
        <p:spPr>
          <a:xfrm>
            <a:off x="640080" y="4242816"/>
            <a:ext cx="128016" cy="12801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841248" y="4224528"/>
            <a:ext cx="32004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Error cases: send missing fields → expect 400</a:t>
            </a:r>
            <a:endParaRPr lang="en-US" sz="900" dirty="0"/>
          </a:p>
        </p:txBody>
      </p:sp>
      <p:sp>
        <p:nvSpPr>
          <p:cNvPr id="37" name="Shape 35"/>
          <p:cNvSpPr/>
          <p:nvPr/>
        </p:nvSpPr>
        <p:spPr>
          <a:xfrm>
            <a:off x="4480560" y="1133856"/>
            <a:ext cx="4315968" cy="3675888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480560" y="1133856"/>
            <a:ext cx="4315968" cy="50292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7"/>
          <p:cNvSpPr/>
          <p:nvPr/>
        </p:nvSpPr>
        <p:spPr>
          <a:xfrm>
            <a:off x="4572000" y="1225296"/>
            <a:ext cx="4133088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Shape 38"/>
          <p:cNvSpPr/>
          <p:nvPr/>
        </p:nvSpPr>
        <p:spPr>
          <a:xfrm>
            <a:off x="46451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9"/>
          <p:cNvSpPr/>
          <p:nvPr/>
        </p:nvSpPr>
        <p:spPr>
          <a:xfrm>
            <a:off x="48006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9560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Shape 41"/>
          <p:cNvSpPr/>
          <p:nvPr/>
        </p:nvSpPr>
        <p:spPr>
          <a:xfrm>
            <a:off x="5102352" y="1261872"/>
            <a:ext cx="3511296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2"/>
          <p:cNvSpPr/>
          <p:nvPr/>
        </p:nvSpPr>
        <p:spPr>
          <a:xfrm>
            <a:off x="5138928" y="1261872"/>
            <a:ext cx="3438144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45" name="Shape 43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4"/>
          <p:cNvSpPr/>
          <p:nvPr/>
        </p:nvSpPr>
        <p:spPr>
          <a:xfrm>
            <a:off x="7607808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18</a:t>
            </a:r>
            <a:endParaRPr lang="en-US" sz="700" dirty="0"/>
          </a:p>
        </p:txBody>
      </p:sp>
      <p:sp>
        <p:nvSpPr>
          <p:cNvPr id="47" name="Shape 45"/>
          <p:cNvSpPr/>
          <p:nvPr/>
        </p:nvSpPr>
        <p:spPr>
          <a:xfrm>
            <a:off x="4572000" y="1517904"/>
            <a:ext cx="4133088" cy="2816352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46"/>
          <p:cNvSpPr/>
          <p:nvPr/>
        </p:nvSpPr>
        <p:spPr>
          <a:xfrm>
            <a:off x="6254496" y="2542032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Text 47"/>
          <p:cNvSpPr/>
          <p:nvPr/>
        </p:nvSpPr>
        <p:spPr>
          <a:xfrm>
            <a:off x="6254496" y="2542032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50" name="Text 48"/>
          <p:cNvSpPr/>
          <p:nvPr/>
        </p:nvSpPr>
        <p:spPr>
          <a:xfrm>
            <a:off x="4617720" y="3401568"/>
            <a:ext cx="4041648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51" name="Shape 49"/>
          <p:cNvSpPr/>
          <p:nvPr/>
        </p:nvSpPr>
        <p:spPr>
          <a:xfrm>
            <a:off x="4480560" y="4352544"/>
            <a:ext cx="4315968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50"/>
          <p:cNvSpPr/>
          <p:nvPr/>
        </p:nvSpPr>
        <p:spPr>
          <a:xfrm>
            <a:off x="4590288" y="4370832"/>
            <a:ext cx="4096512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API 18: GET /api/v1/users/{id}/orders</a:t>
            </a:r>
            <a:endParaRPr lang="en-US" sz="950" dirty="0"/>
          </a:p>
        </p:txBody>
      </p:sp>
      <p:sp>
        <p:nvSpPr>
          <p:cNvPr id="53" name="Text 51"/>
          <p:cNvSpPr/>
          <p:nvPr/>
        </p:nvSpPr>
        <p:spPr>
          <a:xfrm>
            <a:off x="4590288" y="4590288"/>
            <a:ext cx="4096512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request body · response JSON · status 200 · response time</a:t>
            </a:r>
            <a:endParaRPr lang="en-US" sz="75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99625D3-B34E-3FCD-A195-EB169260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135" y="710183"/>
            <a:ext cx="9109006" cy="4242817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Robot Framework  |  Foodie API Log Report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 err="1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foodie.robot</a:t>
            </a: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execution  screenshot — Shows all 18 test cases status passed 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Run: robot robot_tests/foodie.robot → open reports/log.html → screenshot → paste below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8412480" cy="3639312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8412480" cy="5029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457200" y="1225296"/>
            <a:ext cx="8229600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303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858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412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87552" y="1261872"/>
            <a:ext cx="7607808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4128" y="1261872"/>
            <a:ext cx="7534656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18" name="Shape 16"/>
          <p:cNvSpPr/>
          <p:nvPr/>
        </p:nvSpPr>
        <p:spPr>
          <a:xfrm>
            <a:off x="7589520" y="1207008"/>
            <a:ext cx="1097280" cy="18288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89520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RF foodie.robot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457200" y="1517904"/>
            <a:ext cx="8229600" cy="2779776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4187952" y="2523744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187952" y="2523744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383280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365760" y="4315968"/>
            <a:ext cx="8412480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475488" y="4334256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— Foodie API Log Report (log.html)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75488" y="4553712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18 test cases · Create Session · Status Should Be · Pass/Fail per request · Timestamps</a:t>
            </a:r>
            <a:endParaRPr lang="en-US" sz="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953629B-D891-779E-C30C-45C61D21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760" y="1133856"/>
            <a:ext cx="8412480" cy="316382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Pytest  |  Foodie API Log Report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test_foodie.py execution screenshot — Shows all 18 pytest functions passed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274320"/>
          </a:xfrm>
          <a:prstGeom prst="rect">
            <a:avLst/>
          </a:prstGeom>
          <a:solidFill>
            <a:srgbClr val="F4F6F9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02920" y="804672"/>
            <a:ext cx="813816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i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📌  Run: pytest test_pytest/test_foodie.py -v → screenshot terminal or HTML report → paste below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365760" y="1133856"/>
            <a:ext cx="8412480" cy="3639312"/>
          </a:xfrm>
          <a:prstGeom prst="rect">
            <a:avLst/>
          </a:prstGeom>
          <a:solidFill>
            <a:srgbClr val="EBF0F6"/>
          </a:solidFill>
          <a:ln w="12700">
            <a:solidFill>
              <a:srgbClr val="2C4F7C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365760" y="1133856"/>
            <a:ext cx="8412480" cy="5029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457200" y="1225296"/>
            <a:ext cx="8229600" cy="256032"/>
          </a:xfrm>
          <a:prstGeom prst="rect">
            <a:avLst/>
          </a:prstGeom>
          <a:solidFill>
            <a:srgbClr val="CDD8E4"/>
          </a:solidFill>
          <a:ln w="12700">
            <a:solidFill>
              <a:srgbClr val="B5C7D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530352" y="1280160"/>
            <a:ext cx="91440" cy="91440"/>
          </a:xfrm>
          <a:prstGeom prst="ellipse">
            <a:avLst/>
          </a:prstGeom>
          <a:solidFill>
            <a:srgbClr val="E05252"/>
          </a:solidFill>
          <a:ln w="12700">
            <a:solidFill>
              <a:srgbClr val="E0525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2"/>
          <p:cNvSpPr/>
          <p:nvPr/>
        </p:nvSpPr>
        <p:spPr>
          <a:xfrm>
            <a:off x="685800" y="1280160"/>
            <a:ext cx="91440" cy="91440"/>
          </a:xfrm>
          <a:prstGeom prst="ellipse">
            <a:avLst/>
          </a:prstGeom>
          <a:solidFill>
            <a:srgbClr val="DDA544"/>
          </a:solidFill>
          <a:ln w="12700">
            <a:solidFill>
              <a:srgbClr val="DDA54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841248" y="1280160"/>
            <a:ext cx="91440" cy="91440"/>
          </a:xfrm>
          <a:prstGeom prst="ellipse">
            <a:avLst/>
          </a:prstGeom>
          <a:solidFill>
            <a:srgbClr val="4AAD6B"/>
          </a:solidFill>
          <a:ln w="12700">
            <a:solidFill>
              <a:srgbClr val="4AAD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87552" y="1261872"/>
            <a:ext cx="7607808" cy="155448"/>
          </a:xfrm>
          <a:prstGeom prst="rect">
            <a:avLst/>
          </a:prstGeom>
          <a:solidFill>
            <a:srgbClr val="FFFFFF"/>
          </a:solidFill>
          <a:ln w="12700">
            <a:solidFill>
              <a:srgbClr val="C0CDD8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1024128" y="1261872"/>
            <a:ext cx="7534656" cy="1554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650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placeholder</a:t>
            </a:r>
            <a:endParaRPr lang="en-US" sz="650" dirty="0"/>
          </a:p>
        </p:txBody>
      </p:sp>
      <p:sp>
        <p:nvSpPr>
          <p:cNvPr id="18" name="Shape 16"/>
          <p:cNvSpPr/>
          <p:nvPr/>
        </p:nvSpPr>
        <p:spPr>
          <a:xfrm>
            <a:off x="7589520" y="1207008"/>
            <a:ext cx="1097280" cy="18288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89520" y="1207008"/>
            <a:ext cx="109728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foodie</a:t>
            </a:r>
            <a:endParaRPr lang="en-US" sz="700" dirty="0"/>
          </a:p>
        </p:txBody>
      </p:sp>
      <p:sp>
        <p:nvSpPr>
          <p:cNvPr id="20" name="Shape 18"/>
          <p:cNvSpPr/>
          <p:nvPr/>
        </p:nvSpPr>
        <p:spPr>
          <a:xfrm>
            <a:off x="457200" y="1517904"/>
            <a:ext cx="8229600" cy="2779776"/>
          </a:xfrm>
          <a:prstGeom prst="rect">
            <a:avLst/>
          </a:prstGeom>
          <a:solidFill>
            <a:srgbClr val="FFFFFF"/>
          </a:solidFill>
          <a:ln w="12700">
            <a:solidFill>
              <a:srgbClr val="C8D6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4187952" y="2523744"/>
            <a:ext cx="768096" cy="768096"/>
          </a:xfrm>
          <a:prstGeom prst="ellipse">
            <a:avLst/>
          </a:prstGeom>
          <a:solidFill>
            <a:srgbClr val="D4E2EE"/>
          </a:solidFill>
          <a:ln w="12700">
            <a:solidFill>
              <a:srgbClr val="AABFC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4187952" y="2523744"/>
            <a:ext cx="768096" cy="7680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/>
                </a:solidFill>
              </a:rPr>
              <a:t>📷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502920" y="3383280"/>
            <a:ext cx="813816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[ Replace with actual screenshot ]</a:t>
            </a:r>
            <a:endParaRPr lang="en-US" sz="800" dirty="0"/>
          </a:p>
        </p:txBody>
      </p:sp>
      <p:sp>
        <p:nvSpPr>
          <p:cNvPr id="24" name="Shape 22"/>
          <p:cNvSpPr/>
          <p:nvPr/>
        </p:nvSpPr>
        <p:spPr>
          <a:xfrm>
            <a:off x="365760" y="4315968"/>
            <a:ext cx="8412480" cy="4572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475488" y="4334256"/>
            <a:ext cx="8193024" cy="23774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— Foodie API Test Log (test_foodie.py -v output)</a:t>
            </a:r>
            <a:endParaRPr lang="en-US" sz="950" dirty="0"/>
          </a:p>
        </p:txBody>
      </p:sp>
      <p:sp>
        <p:nvSpPr>
          <p:cNvPr id="26" name="Text 24"/>
          <p:cNvSpPr/>
          <p:nvPr/>
        </p:nvSpPr>
        <p:spPr>
          <a:xfrm>
            <a:off x="475488" y="4553712"/>
            <a:ext cx="8193024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75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Shows: 18 test functions · PASSED status · response status code assertions · run duration</a:t>
            </a:r>
            <a:endParaRPr lang="en-US" sz="75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130B86-0451-8519-A419-990EE2FF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5760" y="1133856"/>
            <a:ext cx="8412480" cy="314096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D7A5651-28E6-2108-4F5C-50EE4B003188}"/>
              </a:ext>
            </a:extLst>
          </p:cNvPr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4E912D9-BE2B-2F5B-B780-4049335D56C0}"/>
              </a:ext>
            </a:extLst>
          </p:cNvPr>
          <p:cNvSpPr/>
          <p:nvPr/>
        </p:nvSpPr>
        <p:spPr>
          <a:xfrm>
            <a:off x="0" y="0"/>
            <a:ext cx="64008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660187C-2BE2-F981-52E7-071B7FD0FAFF}"/>
              </a:ext>
            </a:extLst>
          </p:cNvPr>
          <p:cNvSpPr/>
          <p:nvPr/>
        </p:nvSpPr>
        <p:spPr>
          <a:xfrm>
            <a:off x="201168" y="0"/>
            <a:ext cx="6400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3 — Challenges Faced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A9E86D5-6228-BE9D-2EF2-0FADC52F8580}"/>
              </a:ext>
            </a:extLst>
          </p:cNvPr>
          <p:cNvSpPr/>
          <p:nvPr/>
        </p:nvSpPr>
        <p:spPr>
          <a:xfrm>
            <a:off x="201168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 problems we encountered and how we solved them</a:t>
            </a:r>
            <a:endParaRPr lang="en-US" sz="10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3B0B739-A891-28ED-D529-A4D65880E82A}"/>
              </a:ext>
            </a:extLst>
          </p:cNvPr>
          <p:cNvSpPr/>
          <p:nvPr/>
        </p:nvSpPr>
        <p:spPr>
          <a:xfrm>
            <a:off x="6675120" y="91440"/>
            <a:ext cx="2286000" cy="475488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E88EA2B-2767-4CF5-78EB-147A86A3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9984" y="155448"/>
            <a:ext cx="274320" cy="274320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EB4502A2-FE3F-C0AA-DA0E-DA411191A345}"/>
              </a:ext>
            </a:extLst>
          </p:cNvPr>
          <p:cNvSpPr/>
          <p:nvPr/>
        </p:nvSpPr>
        <p:spPr>
          <a:xfrm>
            <a:off x="7059168" y="91440"/>
            <a:ext cx="1828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API</a:t>
            </a:r>
            <a:endParaRPr lang="en-US" sz="9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EED1F01-5325-62B5-4E99-27870F2B71D4}"/>
              </a:ext>
            </a:extLst>
          </p:cNvPr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956C429-88FE-0B98-BF7F-4F7FC6AA4F8F}"/>
              </a:ext>
            </a:extLst>
          </p:cNvPr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AA0E3B77-D949-6179-EA9C-E32962D0F9CC}"/>
              </a:ext>
            </a:extLst>
          </p:cNvPr>
          <p:cNvSpPr/>
          <p:nvPr/>
        </p:nvSpPr>
        <p:spPr>
          <a:xfrm>
            <a:off x="274320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80E5DA6E-0B6A-B0D7-8324-232139FFC4F5}"/>
              </a:ext>
            </a:extLst>
          </p:cNvPr>
          <p:cNvSpPr/>
          <p:nvPr/>
        </p:nvSpPr>
        <p:spPr>
          <a:xfrm>
            <a:off x="274320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8F99709A-55FE-986D-13A8-A566980500D3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51C3FA3F-3406-3EC0-6AED-A8A7C3649872}"/>
              </a:ext>
            </a:extLst>
          </p:cNvPr>
          <p:cNvSpPr/>
          <p:nvPr/>
        </p:nvSpPr>
        <p:spPr>
          <a:xfrm>
            <a:off x="402336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01</a:t>
            </a:r>
            <a:endParaRPr lang="en-US" sz="11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673F8F8F-EA06-E3AB-571B-AE89261045A9}"/>
              </a:ext>
            </a:extLst>
          </p:cNvPr>
          <p:cNvSpPr/>
          <p:nvPr/>
        </p:nvSpPr>
        <p:spPr>
          <a:xfrm>
            <a:off x="868680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🌐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5087715A-F613-90F8-344C-5088D19E4A6A}"/>
              </a:ext>
            </a:extLst>
          </p:cNvPr>
          <p:cNvSpPr/>
          <p:nvPr/>
        </p:nvSpPr>
        <p:spPr>
          <a:xfrm>
            <a:off x="1234440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Flask Server Not Running — ConnectionRefusedError</a:t>
            </a:r>
            <a:endParaRPr lang="en-US" sz="1050" dirty="0"/>
          </a:p>
        </p:txBody>
      </p:sp>
      <p:sp>
        <p:nvSpPr>
          <p:cNvPr id="17" name="Shape 14">
            <a:extLst>
              <a:ext uri="{FF2B5EF4-FFF2-40B4-BE49-F238E27FC236}">
                <a16:creationId xmlns:a16="http://schemas.microsoft.com/office/drawing/2014/main" id="{849F9C77-612F-1A8E-1511-6DDB449FAFA3}"/>
              </a:ext>
            </a:extLst>
          </p:cNvPr>
          <p:cNvSpPr/>
          <p:nvPr/>
        </p:nvSpPr>
        <p:spPr>
          <a:xfrm>
            <a:off x="402336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5">
            <a:extLst>
              <a:ext uri="{FF2B5EF4-FFF2-40B4-BE49-F238E27FC236}">
                <a16:creationId xmlns:a16="http://schemas.microsoft.com/office/drawing/2014/main" id="{6B27C31A-4834-E12D-BA50-22DC4C895118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56C21803-9638-21B2-CF37-7CFB7A3F036E}"/>
              </a:ext>
            </a:extLst>
          </p:cNvPr>
          <p:cNvSpPr/>
          <p:nvPr/>
        </p:nvSpPr>
        <p:spPr>
          <a:xfrm>
            <a:off x="402336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F2D7D3FD-E455-762D-50B2-1DA5860520F8}"/>
              </a:ext>
            </a:extLst>
          </p:cNvPr>
          <p:cNvSpPr/>
          <p:nvPr/>
        </p:nvSpPr>
        <p:spPr>
          <a:xfrm>
            <a:off x="402336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When running Pytest or Robot Framework tests, requests were getting ConnectionRefusedError because the Flask server was not started before running the test suite.</a:t>
            </a:r>
            <a:endParaRPr lang="en-US" sz="9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55D3D80F-FF18-1263-AA43-03215C0EE7CF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6EDABEB8-7AEE-D294-3E25-3A72765E9353}"/>
              </a:ext>
            </a:extLst>
          </p:cNvPr>
          <p:cNvSpPr/>
          <p:nvPr/>
        </p:nvSpPr>
        <p:spPr>
          <a:xfrm>
            <a:off x="402336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B576F02C-481B-E514-A0F0-4BE6DC408E36}"/>
              </a:ext>
            </a:extLst>
          </p:cNvPr>
          <p:cNvSpPr/>
          <p:nvPr/>
        </p:nvSpPr>
        <p:spPr>
          <a:xfrm>
            <a:off x="402336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Added a clear startup sequence: always run 'python app.py' in one terminal first, then run tests in another. Documented this as a prerequisite in the README.</a:t>
            </a:r>
            <a:endParaRPr lang="en-US" sz="850" dirty="0"/>
          </a:p>
        </p:txBody>
      </p:sp>
      <p:sp>
        <p:nvSpPr>
          <p:cNvPr id="24" name="Shape 21">
            <a:extLst>
              <a:ext uri="{FF2B5EF4-FFF2-40B4-BE49-F238E27FC236}">
                <a16:creationId xmlns:a16="http://schemas.microsoft.com/office/drawing/2014/main" id="{94D9D456-E75B-1A98-DF73-8D3CDCB2A2B2}"/>
              </a:ext>
            </a:extLst>
          </p:cNvPr>
          <p:cNvSpPr/>
          <p:nvPr/>
        </p:nvSpPr>
        <p:spPr>
          <a:xfrm>
            <a:off x="4736592" y="804672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2">
            <a:extLst>
              <a:ext uri="{FF2B5EF4-FFF2-40B4-BE49-F238E27FC236}">
                <a16:creationId xmlns:a16="http://schemas.microsoft.com/office/drawing/2014/main" id="{502B6FDD-18E0-EF95-4A7E-47F5ED4A14B9}"/>
              </a:ext>
            </a:extLst>
          </p:cNvPr>
          <p:cNvSpPr/>
          <p:nvPr/>
        </p:nvSpPr>
        <p:spPr>
          <a:xfrm>
            <a:off x="4736592" y="804672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Shape 23">
            <a:extLst>
              <a:ext uri="{FF2B5EF4-FFF2-40B4-BE49-F238E27FC236}">
                <a16:creationId xmlns:a16="http://schemas.microsoft.com/office/drawing/2014/main" id="{B011292A-E90C-FC22-1F9A-C3E1BD4B9CE4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D9E4EB4C-AEBD-9F43-DB38-A0B5855C6EE4}"/>
              </a:ext>
            </a:extLst>
          </p:cNvPr>
          <p:cNvSpPr/>
          <p:nvPr/>
        </p:nvSpPr>
        <p:spPr>
          <a:xfrm>
            <a:off x="4864608" y="914400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02</a:t>
            </a:r>
            <a:endParaRPr lang="en-US" sz="1100" dirty="0"/>
          </a:p>
        </p:txBody>
      </p:sp>
      <p:sp>
        <p:nvSpPr>
          <p:cNvPr id="28" name="Text 25">
            <a:extLst>
              <a:ext uri="{FF2B5EF4-FFF2-40B4-BE49-F238E27FC236}">
                <a16:creationId xmlns:a16="http://schemas.microsoft.com/office/drawing/2014/main" id="{E1154FFF-8448-D47C-9151-9BDA55B73C59}"/>
              </a:ext>
            </a:extLst>
          </p:cNvPr>
          <p:cNvSpPr/>
          <p:nvPr/>
        </p:nvSpPr>
        <p:spPr>
          <a:xfrm>
            <a:off x="5330952" y="896112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🔗</a:t>
            </a:r>
            <a:endParaRPr lang="en-US" sz="1600" dirty="0"/>
          </a:p>
        </p:txBody>
      </p:sp>
      <p:sp>
        <p:nvSpPr>
          <p:cNvPr id="29" name="Text 26">
            <a:extLst>
              <a:ext uri="{FF2B5EF4-FFF2-40B4-BE49-F238E27FC236}">
                <a16:creationId xmlns:a16="http://schemas.microsoft.com/office/drawing/2014/main" id="{EE6F68B4-3253-8BDD-3F50-0D9269DE73B8}"/>
              </a:ext>
            </a:extLst>
          </p:cNvPr>
          <p:cNvSpPr/>
          <p:nvPr/>
        </p:nvSpPr>
        <p:spPr>
          <a:xfrm>
            <a:off x="5696712" y="896112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In-Memory State — Test Order Dependency</a:t>
            </a:r>
            <a:endParaRPr lang="en-US" sz="105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3CBD8237-822E-9617-D343-0FE945AB123B}"/>
              </a:ext>
            </a:extLst>
          </p:cNvPr>
          <p:cNvSpPr/>
          <p:nvPr/>
        </p:nvSpPr>
        <p:spPr>
          <a:xfrm>
            <a:off x="4864608" y="1353312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28">
            <a:extLst>
              <a:ext uri="{FF2B5EF4-FFF2-40B4-BE49-F238E27FC236}">
                <a16:creationId xmlns:a16="http://schemas.microsoft.com/office/drawing/2014/main" id="{D212C858-DED0-5B0B-CE06-8238CF4F980C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1E701DD3-94AF-60D7-6F7B-E392886D5B11}"/>
              </a:ext>
            </a:extLst>
          </p:cNvPr>
          <p:cNvSpPr/>
          <p:nvPr/>
        </p:nvSpPr>
        <p:spPr>
          <a:xfrm>
            <a:off x="4864608" y="144475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F770A3AD-45E4-3C79-1347-3725F49DE113}"/>
              </a:ext>
            </a:extLst>
          </p:cNvPr>
          <p:cNvSpPr/>
          <p:nvPr/>
        </p:nvSpPr>
        <p:spPr>
          <a:xfrm>
            <a:off x="4864608" y="1682496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Some tests like 'update restaurant' (API 2) depended on 'register restaurant' (API 1) having run first to create the resource. Running tests in isolation failed with 404.</a:t>
            </a:r>
            <a:endParaRPr lang="en-US" sz="900" dirty="0"/>
          </a:p>
        </p:txBody>
      </p:sp>
      <p:sp>
        <p:nvSpPr>
          <p:cNvPr id="34" name="Shape 31">
            <a:extLst>
              <a:ext uri="{FF2B5EF4-FFF2-40B4-BE49-F238E27FC236}">
                <a16:creationId xmlns:a16="http://schemas.microsoft.com/office/drawing/2014/main" id="{A28EECCF-05BD-FBEB-A1FD-D98166838071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2">
            <a:extLst>
              <a:ext uri="{FF2B5EF4-FFF2-40B4-BE49-F238E27FC236}">
                <a16:creationId xmlns:a16="http://schemas.microsoft.com/office/drawing/2014/main" id="{73548DD4-7C2C-107B-FF33-5A998423753D}"/>
              </a:ext>
            </a:extLst>
          </p:cNvPr>
          <p:cNvSpPr/>
          <p:nvPr/>
        </p:nvSpPr>
        <p:spPr>
          <a:xfrm>
            <a:off x="4864608" y="2194560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36" name="Text 33">
            <a:extLst>
              <a:ext uri="{FF2B5EF4-FFF2-40B4-BE49-F238E27FC236}">
                <a16:creationId xmlns:a16="http://schemas.microsoft.com/office/drawing/2014/main" id="{95AB3AAC-934D-BC1A-55BB-F0993ED4CDCE}"/>
              </a:ext>
            </a:extLst>
          </p:cNvPr>
          <p:cNvSpPr/>
          <p:nvPr/>
        </p:nvSpPr>
        <p:spPr>
          <a:xfrm>
            <a:off x="4864608" y="2432304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Ordered test functions sequentially (test_1 to test_18) so each builds on the previous. Since Flask uses in-memory storage, data persists within the same server session.</a:t>
            </a:r>
            <a:endParaRPr lang="en-US" sz="850" dirty="0"/>
          </a:p>
        </p:txBody>
      </p:sp>
      <p:sp>
        <p:nvSpPr>
          <p:cNvPr id="37" name="Shape 34">
            <a:extLst>
              <a:ext uri="{FF2B5EF4-FFF2-40B4-BE49-F238E27FC236}">
                <a16:creationId xmlns:a16="http://schemas.microsoft.com/office/drawing/2014/main" id="{45E4254B-5AA6-F925-307F-6B8D9840E843}"/>
              </a:ext>
            </a:extLst>
          </p:cNvPr>
          <p:cNvSpPr/>
          <p:nvPr/>
        </p:nvSpPr>
        <p:spPr>
          <a:xfrm>
            <a:off x="274320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5">
            <a:extLst>
              <a:ext uri="{FF2B5EF4-FFF2-40B4-BE49-F238E27FC236}">
                <a16:creationId xmlns:a16="http://schemas.microsoft.com/office/drawing/2014/main" id="{65D134CB-CFE2-376B-F655-B3144981ED94}"/>
              </a:ext>
            </a:extLst>
          </p:cNvPr>
          <p:cNvSpPr/>
          <p:nvPr/>
        </p:nvSpPr>
        <p:spPr>
          <a:xfrm>
            <a:off x="274320" y="2889504"/>
            <a:ext cx="4224528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Shape 36">
            <a:extLst>
              <a:ext uri="{FF2B5EF4-FFF2-40B4-BE49-F238E27FC236}">
                <a16:creationId xmlns:a16="http://schemas.microsoft.com/office/drawing/2014/main" id="{281AF1E1-3976-B07B-29DC-8A0892FB3AE5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DD168C5E-CA59-73CE-42AD-D62E87FE789C}"/>
              </a:ext>
            </a:extLst>
          </p:cNvPr>
          <p:cNvSpPr/>
          <p:nvPr/>
        </p:nvSpPr>
        <p:spPr>
          <a:xfrm>
            <a:off x="402336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03</a:t>
            </a:r>
            <a:endParaRPr lang="en-US" sz="1100" dirty="0"/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BDE912C4-7265-0429-32C5-963559D1763C}"/>
              </a:ext>
            </a:extLst>
          </p:cNvPr>
          <p:cNvSpPr/>
          <p:nvPr/>
        </p:nvSpPr>
        <p:spPr>
          <a:xfrm>
            <a:off x="868680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📮</a:t>
            </a:r>
            <a:endParaRPr lang="en-US" sz="1600" dirty="0"/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76B631CC-C453-9688-85A1-AE336AABB074}"/>
              </a:ext>
            </a:extLst>
          </p:cNvPr>
          <p:cNvSpPr/>
          <p:nvPr/>
        </p:nvSpPr>
        <p:spPr>
          <a:xfrm>
            <a:off x="1234440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Wrong Content-Type Header</a:t>
            </a:r>
            <a:endParaRPr lang="en-US" sz="10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E821BD46-7050-48BD-BEC6-4C759A2192BB}"/>
              </a:ext>
            </a:extLst>
          </p:cNvPr>
          <p:cNvSpPr/>
          <p:nvPr/>
        </p:nvSpPr>
        <p:spPr>
          <a:xfrm>
            <a:off x="402336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C4936444-2CC1-B045-3B23-CD2DD93367FD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63DDFC56-5481-8AB6-21F8-5C7FD095B627}"/>
              </a:ext>
            </a:extLst>
          </p:cNvPr>
          <p:cNvSpPr/>
          <p:nvPr/>
        </p:nvSpPr>
        <p:spPr>
          <a:xfrm>
            <a:off x="402336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785F0835-8012-BAB7-C25B-956C2AA7D399}"/>
              </a:ext>
            </a:extLst>
          </p:cNvPr>
          <p:cNvSpPr/>
          <p:nvPr/>
        </p:nvSpPr>
        <p:spPr>
          <a:xfrm>
            <a:off x="402336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 requests in Postman were returning 400 Bad Request even with correct data. The body was being sent as form-data instead of raw JSON.</a:t>
            </a:r>
            <a:endParaRPr lang="en-US" sz="900" dirty="0"/>
          </a:p>
        </p:txBody>
      </p:sp>
      <p:sp>
        <p:nvSpPr>
          <p:cNvPr id="47" name="Shape 44">
            <a:extLst>
              <a:ext uri="{FF2B5EF4-FFF2-40B4-BE49-F238E27FC236}">
                <a16:creationId xmlns:a16="http://schemas.microsoft.com/office/drawing/2014/main" id="{B8B39E05-BDD7-E9F2-9DC6-1FB4952FA817}"/>
              </a:ext>
            </a:extLst>
          </p:cNvPr>
          <p:cNvSpPr/>
          <p:nvPr/>
        </p:nvSpPr>
        <p:spPr>
          <a:xfrm>
            <a:off x="402336" y="4236720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3A92A8FC-B9AD-3F3D-C290-E9044DC7C5CE}"/>
              </a:ext>
            </a:extLst>
          </p:cNvPr>
          <p:cNvSpPr/>
          <p:nvPr/>
        </p:nvSpPr>
        <p:spPr>
          <a:xfrm>
            <a:off x="402336" y="421843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49" name="Text 46">
            <a:extLst>
              <a:ext uri="{FF2B5EF4-FFF2-40B4-BE49-F238E27FC236}">
                <a16:creationId xmlns:a16="http://schemas.microsoft.com/office/drawing/2014/main" id="{111C690D-57A2-352F-1024-686C19A0C55E}"/>
              </a:ext>
            </a:extLst>
          </p:cNvPr>
          <p:cNvSpPr/>
          <p:nvPr/>
        </p:nvSpPr>
        <p:spPr>
          <a:xfrm>
            <a:off x="402336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Changed Postman body type from 'form-data' to 'raw → JSON' and added Content-Type: application/json header. All POST and PUT requests then returned correct 201/200 responses.</a:t>
            </a:r>
            <a:endParaRPr lang="en-US" sz="850" dirty="0"/>
          </a:p>
        </p:txBody>
      </p:sp>
      <p:sp>
        <p:nvSpPr>
          <p:cNvPr id="50" name="Shape 47">
            <a:extLst>
              <a:ext uri="{FF2B5EF4-FFF2-40B4-BE49-F238E27FC236}">
                <a16:creationId xmlns:a16="http://schemas.microsoft.com/office/drawing/2014/main" id="{EDAFD61E-BECA-478E-6A5F-0A2F0E0DFA1D}"/>
              </a:ext>
            </a:extLst>
          </p:cNvPr>
          <p:cNvSpPr/>
          <p:nvPr/>
        </p:nvSpPr>
        <p:spPr>
          <a:xfrm>
            <a:off x="4736592" y="2889504"/>
            <a:ext cx="4224528" cy="193852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1" name="Shape 48">
            <a:extLst>
              <a:ext uri="{FF2B5EF4-FFF2-40B4-BE49-F238E27FC236}">
                <a16:creationId xmlns:a16="http://schemas.microsoft.com/office/drawing/2014/main" id="{04329CD0-F2F0-176C-963D-4828E8B5D4C5}"/>
              </a:ext>
            </a:extLst>
          </p:cNvPr>
          <p:cNvSpPr/>
          <p:nvPr/>
        </p:nvSpPr>
        <p:spPr>
          <a:xfrm>
            <a:off x="4736592" y="2889504"/>
            <a:ext cx="4224528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Shape 49">
            <a:extLst>
              <a:ext uri="{FF2B5EF4-FFF2-40B4-BE49-F238E27FC236}">
                <a16:creationId xmlns:a16="http://schemas.microsoft.com/office/drawing/2014/main" id="{3E230F91-7CAE-D991-3F63-D825DADE8F36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ellipse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50">
            <a:extLst>
              <a:ext uri="{FF2B5EF4-FFF2-40B4-BE49-F238E27FC236}">
                <a16:creationId xmlns:a16="http://schemas.microsoft.com/office/drawing/2014/main" id="{F9877A7D-69C2-EDE5-621D-E8657F66EB1E}"/>
              </a:ext>
            </a:extLst>
          </p:cNvPr>
          <p:cNvSpPr/>
          <p:nvPr/>
        </p:nvSpPr>
        <p:spPr>
          <a:xfrm>
            <a:off x="4864608" y="2999232"/>
            <a:ext cx="384048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04</a:t>
            </a:r>
            <a:endParaRPr lang="en-US" sz="1100" dirty="0"/>
          </a:p>
        </p:txBody>
      </p:sp>
      <p:sp>
        <p:nvSpPr>
          <p:cNvPr id="54" name="Text 51">
            <a:extLst>
              <a:ext uri="{FF2B5EF4-FFF2-40B4-BE49-F238E27FC236}">
                <a16:creationId xmlns:a16="http://schemas.microsoft.com/office/drawing/2014/main" id="{D1DA6EB3-FD1A-17A7-6D00-5B21638E6EF4}"/>
              </a:ext>
            </a:extLst>
          </p:cNvPr>
          <p:cNvSpPr/>
          <p:nvPr/>
        </p:nvSpPr>
        <p:spPr>
          <a:xfrm>
            <a:off x="5330952" y="2980944"/>
            <a:ext cx="31089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000000"/>
                </a:solidFill>
              </a:rPr>
              <a:t>🤖</a:t>
            </a:r>
            <a:endParaRPr lang="en-US" sz="1600" dirty="0"/>
          </a:p>
        </p:txBody>
      </p:sp>
      <p:sp>
        <p:nvSpPr>
          <p:cNvPr id="55" name="Text 52">
            <a:extLst>
              <a:ext uri="{FF2B5EF4-FFF2-40B4-BE49-F238E27FC236}">
                <a16:creationId xmlns:a16="http://schemas.microsoft.com/office/drawing/2014/main" id="{A549DC78-A932-14D6-4C8F-DA45D95B5CB5}"/>
              </a:ext>
            </a:extLst>
          </p:cNvPr>
          <p:cNvSpPr/>
          <p:nvPr/>
        </p:nvSpPr>
        <p:spPr>
          <a:xfrm>
            <a:off x="5696712" y="2980944"/>
            <a:ext cx="3145536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— RequestsLibrary Session Conflict</a:t>
            </a:r>
            <a:endParaRPr lang="en-US" sz="1050" dirty="0"/>
          </a:p>
        </p:txBody>
      </p:sp>
      <p:sp>
        <p:nvSpPr>
          <p:cNvPr id="56" name="Shape 53">
            <a:extLst>
              <a:ext uri="{FF2B5EF4-FFF2-40B4-BE49-F238E27FC236}">
                <a16:creationId xmlns:a16="http://schemas.microsoft.com/office/drawing/2014/main" id="{923C30F0-624D-8750-57AF-90823CE0D0C8}"/>
              </a:ext>
            </a:extLst>
          </p:cNvPr>
          <p:cNvSpPr/>
          <p:nvPr/>
        </p:nvSpPr>
        <p:spPr>
          <a:xfrm>
            <a:off x="4864608" y="3438144"/>
            <a:ext cx="3968496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Shape 54">
            <a:extLst>
              <a:ext uri="{FF2B5EF4-FFF2-40B4-BE49-F238E27FC236}">
                <a16:creationId xmlns:a16="http://schemas.microsoft.com/office/drawing/2014/main" id="{BFF3312A-D405-B385-47AF-0525536A988B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solidFill>
            <a:srgbClr val="C0392B"/>
          </a:solidFill>
          <a:ln w="12700">
            <a:solidFill>
              <a:srgbClr val="C0392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8" name="Text 55">
            <a:extLst>
              <a:ext uri="{FF2B5EF4-FFF2-40B4-BE49-F238E27FC236}">
                <a16:creationId xmlns:a16="http://schemas.microsoft.com/office/drawing/2014/main" id="{D4B84840-2739-4908-CC95-164A80A16CDA}"/>
              </a:ext>
            </a:extLst>
          </p:cNvPr>
          <p:cNvSpPr/>
          <p:nvPr/>
        </p:nvSpPr>
        <p:spPr>
          <a:xfrm>
            <a:off x="4864608" y="3529584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⚠ Problem</a:t>
            </a:r>
            <a:endParaRPr lang="en-US" sz="800" dirty="0"/>
          </a:p>
        </p:txBody>
      </p:sp>
      <p:sp>
        <p:nvSpPr>
          <p:cNvPr id="59" name="Text 56">
            <a:extLst>
              <a:ext uri="{FF2B5EF4-FFF2-40B4-BE49-F238E27FC236}">
                <a16:creationId xmlns:a16="http://schemas.microsoft.com/office/drawing/2014/main" id="{308F53DB-5AE8-7B0D-AEB6-965613B545C1}"/>
              </a:ext>
            </a:extLst>
          </p:cNvPr>
          <p:cNvSpPr/>
          <p:nvPr/>
        </p:nvSpPr>
        <p:spPr>
          <a:xfrm>
            <a:off x="4864608" y="3767328"/>
            <a:ext cx="3968496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Running all 18 test cases in one suite caused session conflicts because Create Session was called multiple times with the same alias 'foodie', raising a RuntimeError.</a:t>
            </a:r>
            <a:endParaRPr lang="en-US" sz="900" dirty="0"/>
          </a:p>
        </p:txBody>
      </p:sp>
      <p:sp>
        <p:nvSpPr>
          <p:cNvPr id="60" name="Shape 57">
            <a:extLst>
              <a:ext uri="{FF2B5EF4-FFF2-40B4-BE49-F238E27FC236}">
                <a16:creationId xmlns:a16="http://schemas.microsoft.com/office/drawing/2014/main" id="{0E13CB5E-3FE7-76CB-DA7C-808E8FCC7E97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solidFill>
            <a:srgbClr val="276749"/>
          </a:solidFill>
          <a:ln w="12700">
            <a:solidFill>
              <a:srgbClr val="27674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1" name="Text 58">
            <a:extLst>
              <a:ext uri="{FF2B5EF4-FFF2-40B4-BE49-F238E27FC236}">
                <a16:creationId xmlns:a16="http://schemas.microsoft.com/office/drawing/2014/main" id="{C7AE7CE9-5452-CA96-598D-EE2CABEA52C2}"/>
              </a:ext>
            </a:extLst>
          </p:cNvPr>
          <p:cNvSpPr/>
          <p:nvPr/>
        </p:nvSpPr>
        <p:spPr>
          <a:xfrm>
            <a:off x="4864608" y="4279392"/>
            <a:ext cx="749808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✔ Solution</a:t>
            </a:r>
            <a:endParaRPr lang="en-US" sz="800" dirty="0"/>
          </a:p>
        </p:txBody>
      </p:sp>
      <p:sp>
        <p:nvSpPr>
          <p:cNvPr id="62" name="Text 59">
            <a:extLst>
              <a:ext uri="{FF2B5EF4-FFF2-40B4-BE49-F238E27FC236}">
                <a16:creationId xmlns:a16="http://schemas.microsoft.com/office/drawing/2014/main" id="{C20C942F-7029-C991-C0BC-6CAA66F33A82}"/>
              </a:ext>
            </a:extLst>
          </p:cNvPr>
          <p:cNvSpPr/>
          <p:nvPr/>
        </p:nvSpPr>
        <p:spPr>
          <a:xfrm>
            <a:off x="4864608" y="4517136"/>
            <a:ext cx="3968496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Used 'Delete All Sessions' in Suite Teardown and structured the test file to call Create Session once in Suite Setup — shared across all 18 test cases cleanly.</a:t>
            </a:r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197093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Conclusion — Project 3 — Foodie App REST API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API testing with three approaches: Postman (manual) · Pytest (automated) · Robot Framework (automated)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3: Foodie App API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8412480" cy="310896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54864" cy="31089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04672"/>
            <a:ext cx="813816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Foodie App REST API — Complete Automated Validation Achieved</a:t>
            </a:r>
            <a:endParaRPr lang="en-US" sz="1100" dirty="0"/>
          </a:p>
        </p:txBody>
      </p:sp>
      <p:sp>
        <p:nvSpPr>
          <p:cNvPr id="11" name="Shape 9"/>
          <p:cNvSpPr/>
          <p:nvPr/>
        </p:nvSpPr>
        <p:spPr>
          <a:xfrm>
            <a:off x="365760" y="1207008"/>
            <a:ext cx="2779776" cy="23042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Shape 10"/>
          <p:cNvSpPr/>
          <p:nvPr/>
        </p:nvSpPr>
        <p:spPr>
          <a:xfrm>
            <a:off x="365760" y="1207008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1024128" y="1316736"/>
            <a:ext cx="512064" cy="51206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35608"/>
            <a:ext cx="274320" cy="274320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502920" y="190195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Postman — Manual Testing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502920" y="217627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548640" y="2286000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76656" y="2267712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Tested all 18 endpoints manually using Postman</a:t>
            </a:r>
            <a:endParaRPr lang="en-US" sz="900" dirty="0"/>
          </a:p>
        </p:txBody>
      </p:sp>
      <p:sp>
        <p:nvSpPr>
          <p:cNvPr id="19" name="Shape 16"/>
          <p:cNvSpPr/>
          <p:nvPr/>
        </p:nvSpPr>
        <p:spPr>
          <a:xfrm>
            <a:off x="548640" y="2596896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676656" y="2578608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Created 5 module collections: Restaurant, Dish, Admin, User, Order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548640" y="2907792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76656" y="2889504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Verified request bodies, response JSON, and HTTP status codes</a:t>
            </a:r>
            <a:endParaRPr lang="en-US" sz="900" dirty="0"/>
          </a:p>
        </p:txBody>
      </p:sp>
      <p:sp>
        <p:nvSpPr>
          <p:cNvPr id="23" name="Shape 20"/>
          <p:cNvSpPr/>
          <p:nvPr/>
        </p:nvSpPr>
        <p:spPr>
          <a:xfrm>
            <a:off x="548640" y="3218688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676656" y="3200400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Validated error handling: 400 for missing fields, 404 for not found</a:t>
            </a:r>
            <a:endParaRPr lang="en-US" sz="900" dirty="0"/>
          </a:p>
        </p:txBody>
      </p:sp>
      <p:sp>
        <p:nvSpPr>
          <p:cNvPr id="25" name="Shape 22"/>
          <p:cNvSpPr/>
          <p:nvPr/>
        </p:nvSpPr>
        <p:spPr>
          <a:xfrm>
            <a:off x="3291840" y="1207008"/>
            <a:ext cx="2779776" cy="23042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6" name="Shape 23"/>
          <p:cNvSpPr/>
          <p:nvPr/>
        </p:nvSpPr>
        <p:spPr>
          <a:xfrm>
            <a:off x="3291840" y="1207008"/>
            <a:ext cx="2779776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Shape 24"/>
          <p:cNvSpPr/>
          <p:nvPr/>
        </p:nvSpPr>
        <p:spPr>
          <a:xfrm>
            <a:off x="3950208" y="1316736"/>
            <a:ext cx="512064" cy="51206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080" y="1435608"/>
            <a:ext cx="274320" cy="274320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3429000" y="190195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— Automated Testing</a:t>
            </a:r>
            <a:endParaRPr lang="en-US" sz="1100" dirty="0"/>
          </a:p>
        </p:txBody>
      </p:sp>
      <p:sp>
        <p:nvSpPr>
          <p:cNvPr id="30" name="Shape 26"/>
          <p:cNvSpPr/>
          <p:nvPr/>
        </p:nvSpPr>
        <p:spPr>
          <a:xfrm>
            <a:off x="3429000" y="217627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27"/>
          <p:cNvSpPr/>
          <p:nvPr/>
        </p:nvSpPr>
        <p:spPr>
          <a:xfrm>
            <a:off x="3474720" y="2286000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8"/>
          <p:cNvSpPr/>
          <p:nvPr/>
        </p:nvSpPr>
        <p:spPr>
          <a:xfrm>
            <a:off x="3602736" y="2267712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test functions in test_foodie.py using requests library</a:t>
            </a:r>
            <a:endParaRPr lang="en-US" sz="900" dirty="0"/>
          </a:p>
        </p:txBody>
      </p:sp>
      <p:sp>
        <p:nvSpPr>
          <p:cNvPr id="33" name="Shape 29"/>
          <p:cNvSpPr/>
          <p:nvPr/>
        </p:nvSpPr>
        <p:spPr>
          <a:xfrm>
            <a:off x="3474720" y="2596896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Text 30"/>
          <p:cNvSpPr/>
          <p:nvPr/>
        </p:nvSpPr>
        <p:spPr>
          <a:xfrm>
            <a:off x="3602736" y="2578608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function sends HTTP request and asserts status code</a:t>
            </a:r>
            <a:endParaRPr lang="en-US" sz="900" dirty="0"/>
          </a:p>
        </p:txBody>
      </p:sp>
      <p:sp>
        <p:nvSpPr>
          <p:cNvPr id="35" name="Shape 31"/>
          <p:cNvSpPr/>
          <p:nvPr/>
        </p:nvSpPr>
        <p:spPr>
          <a:xfrm>
            <a:off x="3474720" y="2907792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2"/>
          <p:cNvSpPr/>
          <p:nvPr/>
        </p:nvSpPr>
        <p:spPr>
          <a:xfrm>
            <a:off x="3602736" y="2889504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pytest -v output shows pass/fail for all 18 functions</a:t>
            </a:r>
            <a:endParaRPr lang="en-US" sz="900" dirty="0"/>
          </a:p>
        </p:txBody>
      </p:sp>
      <p:sp>
        <p:nvSpPr>
          <p:cNvPr id="37" name="Shape 33"/>
          <p:cNvSpPr/>
          <p:nvPr/>
        </p:nvSpPr>
        <p:spPr>
          <a:xfrm>
            <a:off x="3474720" y="3218688"/>
            <a:ext cx="45720" cy="2377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4"/>
          <p:cNvSpPr/>
          <p:nvPr/>
        </p:nvSpPr>
        <p:spPr>
          <a:xfrm>
            <a:off x="3602736" y="3200400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Validates all 5 modules: Restaurant, Dish, Admin, User, Order</a:t>
            </a:r>
            <a:endParaRPr lang="en-US" sz="900" dirty="0"/>
          </a:p>
        </p:txBody>
      </p:sp>
      <p:sp>
        <p:nvSpPr>
          <p:cNvPr id="39" name="Shape 35"/>
          <p:cNvSpPr/>
          <p:nvPr/>
        </p:nvSpPr>
        <p:spPr>
          <a:xfrm>
            <a:off x="6217920" y="1207008"/>
            <a:ext cx="2779776" cy="230428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36"/>
          <p:cNvSpPr/>
          <p:nvPr/>
        </p:nvSpPr>
        <p:spPr>
          <a:xfrm>
            <a:off x="6217920" y="1207008"/>
            <a:ext cx="2779776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1" name="Shape 37"/>
          <p:cNvSpPr/>
          <p:nvPr/>
        </p:nvSpPr>
        <p:spPr>
          <a:xfrm>
            <a:off x="6876288" y="1316736"/>
            <a:ext cx="512064" cy="512064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60" y="1435608"/>
            <a:ext cx="274320" cy="274320"/>
          </a:xfrm>
          <a:prstGeom prst="rect">
            <a:avLst/>
          </a:prstGeom>
        </p:spPr>
      </p:pic>
      <p:sp>
        <p:nvSpPr>
          <p:cNvPr id="43" name="Text 38"/>
          <p:cNvSpPr/>
          <p:nvPr/>
        </p:nvSpPr>
        <p:spPr>
          <a:xfrm>
            <a:off x="6355080" y="1901952"/>
            <a:ext cx="24688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— Automated</a:t>
            </a:r>
            <a:endParaRPr lang="en-US" sz="1100" dirty="0"/>
          </a:p>
        </p:txBody>
      </p:sp>
      <p:sp>
        <p:nvSpPr>
          <p:cNvPr id="44" name="Shape 39"/>
          <p:cNvSpPr/>
          <p:nvPr/>
        </p:nvSpPr>
        <p:spPr>
          <a:xfrm>
            <a:off x="6355080" y="2176272"/>
            <a:ext cx="2468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Shape 40"/>
          <p:cNvSpPr/>
          <p:nvPr/>
        </p:nvSpPr>
        <p:spPr>
          <a:xfrm>
            <a:off x="6400800" y="2286000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1"/>
          <p:cNvSpPr/>
          <p:nvPr/>
        </p:nvSpPr>
        <p:spPr>
          <a:xfrm>
            <a:off x="6528816" y="2267712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test cases in foodie.robot using RequestsLibrary</a:t>
            </a:r>
            <a:endParaRPr lang="en-US" sz="900" dirty="0"/>
          </a:p>
        </p:txBody>
      </p:sp>
      <p:sp>
        <p:nvSpPr>
          <p:cNvPr id="47" name="Shape 42"/>
          <p:cNvSpPr/>
          <p:nvPr/>
        </p:nvSpPr>
        <p:spPr>
          <a:xfrm>
            <a:off x="6400800" y="2596896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3"/>
          <p:cNvSpPr/>
          <p:nvPr/>
        </p:nvSpPr>
        <p:spPr>
          <a:xfrm>
            <a:off x="6528816" y="2578608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 Session + POST/PUT/GET/DELETE On Session keywords</a:t>
            </a:r>
            <a:endParaRPr lang="en-US" sz="900" dirty="0"/>
          </a:p>
        </p:txBody>
      </p:sp>
      <p:sp>
        <p:nvSpPr>
          <p:cNvPr id="49" name="Shape 44"/>
          <p:cNvSpPr/>
          <p:nvPr/>
        </p:nvSpPr>
        <p:spPr>
          <a:xfrm>
            <a:off x="6400800" y="2907792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5"/>
          <p:cNvSpPr/>
          <p:nvPr/>
        </p:nvSpPr>
        <p:spPr>
          <a:xfrm>
            <a:off x="6528816" y="2889504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Status Should Be validates each API response code</a:t>
            </a:r>
            <a:endParaRPr lang="en-US" sz="900" dirty="0"/>
          </a:p>
        </p:txBody>
      </p:sp>
      <p:sp>
        <p:nvSpPr>
          <p:cNvPr id="51" name="Shape 46"/>
          <p:cNvSpPr/>
          <p:nvPr/>
        </p:nvSpPr>
        <p:spPr>
          <a:xfrm>
            <a:off x="6400800" y="3218688"/>
            <a:ext cx="45720" cy="2377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2" name="Text 47"/>
          <p:cNvSpPr/>
          <p:nvPr/>
        </p:nvSpPr>
        <p:spPr>
          <a:xfrm>
            <a:off x="6528816" y="3200400"/>
            <a:ext cx="2340864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-d reports → auto-generates log.html with all results</a:t>
            </a:r>
            <a:endParaRPr lang="en-US" sz="900" dirty="0"/>
          </a:p>
        </p:txBody>
      </p:sp>
      <p:sp>
        <p:nvSpPr>
          <p:cNvPr id="53" name="Shape 48"/>
          <p:cNvSpPr/>
          <p:nvPr/>
        </p:nvSpPr>
        <p:spPr>
          <a:xfrm>
            <a:off x="365760" y="3602736"/>
            <a:ext cx="8412480" cy="42062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4" name="Shape 49"/>
          <p:cNvSpPr/>
          <p:nvPr/>
        </p:nvSpPr>
        <p:spPr>
          <a:xfrm>
            <a:off x="365760" y="3602736"/>
            <a:ext cx="841248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5" name="Text 50"/>
          <p:cNvSpPr/>
          <p:nvPr/>
        </p:nvSpPr>
        <p:spPr>
          <a:xfrm>
            <a:off x="530352" y="3657600"/>
            <a:ext cx="1371600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Achievements:</a:t>
            </a:r>
            <a:endParaRPr lang="en-US" sz="950" dirty="0"/>
          </a:p>
        </p:txBody>
      </p:sp>
      <p:sp>
        <p:nvSpPr>
          <p:cNvPr id="56" name="Text 51"/>
          <p:cNvSpPr/>
          <p:nvPr/>
        </p:nvSpPr>
        <p:spPr>
          <a:xfrm>
            <a:off x="1920240" y="3657600"/>
            <a:ext cx="6748272" cy="3108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 REST endpoints validated  ·  5 feature modules covered  ·  3-layer testing (Manual + Pytest + RF)  ·  All status codes verified  ·  Reusable keyword-driven RF tests  ·  Complete Postman collection</a:t>
            </a:r>
            <a:endParaRPr lang="en-US" sz="900" dirty="0"/>
          </a:p>
        </p:txBody>
      </p:sp>
      <p:sp>
        <p:nvSpPr>
          <p:cNvPr id="57" name="Shape 52"/>
          <p:cNvSpPr/>
          <p:nvPr/>
        </p:nvSpPr>
        <p:spPr>
          <a:xfrm>
            <a:off x="365760" y="4114800"/>
            <a:ext cx="8412480" cy="676656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8" name="Shape 53"/>
          <p:cNvSpPr/>
          <p:nvPr/>
        </p:nvSpPr>
        <p:spPr>
          <a:xfrm>
            <a:off x="365760" y="4114800"/>
            <a:ext cx="45720" cy="676656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4"/>
          <p:cNvSpPr/>
          <p:nvPr/>
        </p:nvSpPr>
        <p:spPr>
          <a:xfrm>
            <a:off x="530352" y="4160520"/>
            <a:ext cx="1920240" cy="5303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Overall Capstone Summary:</a:t>
            </a:r>
            <a:endParaRPr lang="en-US" sz="1000" dirty="0"/>
          </a:p>
        </p:txBody>
      </p:sp>
      <p:sp>
        <p:nvSpPr>
          <p:cNvPr id="60" name="Text 55"/>
          <p:cNvSpPr/>
          <p:nvPr/>
        </p:nvSpPr>
        <p:spPr>
          <a:xfrm>
            <a:off x="2487168" y="4133088"/>
            <a:ext cx="61813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This capstone demonstrates end-to-end software testing proficiency — UI automation with Robot Framework (keyword-driven) and Pytest (POM-based), plus REST API automation with Pytest, Robot Framework, and Postman. All three projects follow industry best practices: data-driven testing, modular architecture, CI-ready execution, and comprehensive reporting.</a:t>
            </a:r>
            <a:endParaRPr lang="en-US" sz="9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25603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73152" cy="25603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2560320"/>
            <a:ext cx="91440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80" y="256032"/>
            <a:ext cx="1005840" cy="10058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7200" y="1417320"/>
            <a:ext cx="8229600" cy="566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Thank You</a:t>
            </a:r>
            <a:endParaRPr lang="en-US" sz="3600" dirty="0"/>
          </a:p>
        </p:txBody>
      </p:sp>
      <p:sp>
        <p:nvSpPr>
          <p:cNvPr id="7" name="Text 4"/>
          <p:cNvSpPr/>
          <p:nvPr/>
        </p:nvSpPr>
        <p:spPr>
          <a:xfrm>
            <a:off x="457200" y="2029968"/>
            <a:ext cx="82296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13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 Testing Capstone  ·  Three Projects  ·  One Team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365760" y="2761488"/>
            <a:ext cx="1508760" cy="12070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365760" y="2761488"/>
            <a:ext cx="15087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365760" y="2807208"/>
            <a:ext cx="1508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3200" dirty="0"/>
          </a:p>
        </p:txBody>
      </p:sp>
      <p:sp>
        <p:nvSpPr>
          <p:cNvPr id="11" name="Text 8"/>
          <p:cNvSpPr/>
          <p:nvPr/>
        </p:nvSpPr>
        <p:spPr>
          <a:xfrm>
            <a:off x="365760" y="338328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Complete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Projects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2048256" y="2761488"/>
            <a:ext cx="1508760" cy="12070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2048256" y="2761488"/>
            <a:ext cx="150876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048256" y="2807208"/>
            <a:ext cx="1508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29+</a:t>
            </a:r>
            <a:endParaRPr lang="en-US" sz="3200" dirty="0"/>
          </a:p>
        </p:txBody>
      </p:sp>
      <p:sp>
        <p:nvSpPr>
          <p:cNvPr id="15" name="Text 12"/>
          <p:cNvSpPr/>
          <p:nvPr/>
        </p:nvSpPr>
        <p:spPr>
          <a:xfrm>
            <a:off x="2048256" y="338328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Cases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3730752" y="2761488"/>
            <a:ext cx="1508760" cy="12070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3730752" y="2761488"/>
            <a:ext cx="15087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3730752" y="2807208"/>
            <a:ext cx="1508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18</a:t>
            </a:r>
            <a:endParaRPr lang="en-US" sz="3200" dirty="0"/>
          </a:p>
        </p:txBody>
      </p:sp>
      <p:sp>
        <p:nvSpPr>
          <p:cNvPr id="19" name="Text 16"/>
          <p:cNvSpPr/>
          <p:nvPr/>
        </p:nvSpPr>
        <p:spPr>
          <a:xfrm>
            <a:off x="3730752" y="338328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REST API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Endpoints</a:t>
            </a:r>
            <a:endParaRPr lang="en-US" sz="900" dirty="0"/>
          </a:p>
        </p:txBody>
      </p:sp>
      <p:sp>
        <p:nvSpPr>
          <p:cNvPr id="20" name="Shape 17"/>
          <p:cNvSpPr/>
          <p:nvPr/>
        </p:nvSpPr>
        <p:spPr>
          <a:xfrm>
            <a:off x="5413248" y="2761488"/>
            <a:ext cx="1508760" cy="12070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5413248" y="2761488"/>
            <a:ext cx="150876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5413248" y="2807208"/>
            <a:ext cx="1508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3200" dirty="0"/>
          </a:p>
        </p:txBody>
      </p:sp>
      <p:sp>
        <p:nvSpPr>
          <p:cNvPr id="23" name="Text 20"/>
          <p:cNvSpPr/>
          <p:nvPr/>
        </p:nvSpPr>
        <p:spPr>
          <a:xfrm>
            <a:off x="5413248" y="338328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Slides</a:t>
            </a:r>
            <a:endParaRPr lang="en-US" sz="900" dirty="0"/>
          </a:p>
        </p:txBody>
      </p:sp>
      <p:sp>
        <p:nvSpPr>
          <p:cNvPr id="24" name="Shape 21"/>
          <p:cNvSpPr/>
          <p:nvPr/>
        </p:nvSpPr>
        <p:spPr>
          <a:xfrm>
            <a:off x="7095744" y="2761488"/>
            <a:ext cx="1508760" cy="120700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5" name="Shape 22"/>
          <p:cNvSpPr/>
          <p:nvPr/>
        </p:nvSpPr>
        <p:spPr>
          <a:xfrm>
            <a:off x="7095744" y="2761488"/>
            <a:ext cx="150876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7095744" y="2807208"/>
            <a:ext cx="150876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32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3200" dirty="0"/>
          </a:p>
        </p:txBody>
      </p:sp>
      <p:sp>
        <p:nvSpPr>
          <p:cNvPr id="27" name="Text 24"/>
          <p:cNvSpPr/>
          <p:nvPr/>
        </p:nvSpPr>
        <p:spPr>
          <a:xfrm>
            <a:off x="7095744" y="3383280"/>
            <a:ext cx="150876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Team</a:t>
            </a:r>
            <a:endParaRPr lang="en-US" sz="900" dirty="0"/>
          </a:p>
          <a:p>
            <a:pPr marL="0" indent="0" algn="ctr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Members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9" name="Text 26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Project Objective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Understanding the purpose, scope, and goals of the Robot Framework automation project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50292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502920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02920" y="896112"/>
            <a:ext cx="475488" cy="475488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005840"/>
            <a:ext cx="274320" cy="274320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115568" y="896112"/>
            <a:ext cx="4114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this project?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02920" y="1408176"/>
            <a:ext cx="47548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548640" y="1481328"/>
            <a:ext cx="4709160" cy="804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This project involves building a complete keyword-driven UI automation framework for an E-Commerce web application using Selenium WebDriver with Robot Framework. The framework automates five critical end-to-end user journeys — from registration and login through product search, cart management, and session logout.</a:t>
            </a:r>
            <a:endParaRPr lang="en-US" sz="1050" dirty="0"/>
          </a:p>
        </p:txBody>
      </p:sp>
      <p:sp>
        <p:nvSpPr>
          <p:cNvPr id="15" name="Shape 12"/>
          <p:cNvSpPr/>
          <p:nvPr/>
        </p:nvSpPr>
        <p:spPr>
          <a:xfrm>
            <a:off x="502920" y="2377440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502920" y="2377440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432304"/>
            <a:ext cx="237744" cy="237744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87552" y="2423160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Primary Goal</a:t>
            </a:r>
            <a:endParaRPr lang="en-US" sz="950" dirty="0"/>
          </a:p>
        </p:txBody>
      </p:sp>
      <p:sp>
        <p:nvSpPr>
          <p:cNvPr id="19" name="Shape 15"/>
          <p:cNvSpPr/>
          <p:nvPr/>
        </p:nvSpPr>
        <p:spPr>
          <a:xfrm>
            <a:off x="2322576" y="2450592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6"/>
          <p:cNvSpPr/>
          <p:nvPr/>
        </p:nvSpPr>
        <p:spPr>
          <a:xfrm>
            <a:off x="2414016" y="2414016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Automate 5 real-world E2E test scenarios on a live e-commerce site using keyword-driven testing</a:t>
            </a:r>
            <a:endParaRPr lang="en-US" sz="900" dirty="0"/>
          </a:p>
        </p:txBody>
      </p:sp>
      <p:sp>
        <p:nvSpPr>
          <p:cNvPr id="21" name="Shape 17"/>
          <p:cNvSpPr/>
          <p:nvPr/>
        </p:nvSpPr>
        <p:spPr>
          <a:xfrm>
            <a:off x="502920" y="2871216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2" name="Shape 18"/>
          <p:cNvSpPr/>
          <p:nvPr/>
        </p:nvSpPr>
        <p:spPr>
          <a:xfrm>
            <a:off x="502920" y="2871216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" y="2926080"/>
            <a:ext cx="237744" cy="237744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87552" y="2916936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Design Pattern</a:t>
            </a:r>
            <a:endParaRPr lang="en-US" sz="950" dirty="0"/>
          </a:p>
        </p:txBody>
      </p:sp>
      <p:sp>
        <p:nvSpPr>
          <p:cNvPr id="25" name="Shape 20"/>
          <p:cNvSpPr/>
          <p:nvPr/>
        </p:nvSpPr>
        <p:spPr>
          <a:xfrm>
            <a:off x="2322576" y="2944368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1"/>
          <p:cNvSpPr/>
          <p:nvPr/>
        </p:nvSpPr>
        <p:spPr>
          <a:xfrm>
            <a:off x="2414016" y="2907792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Page Object Model — locators.robot centralizes all element IDs so tests never interact with Selenium directly</a:t>
            </a:r>
            <a:endParaRPr lang="en-US" sz="900" dirty="0"/>
          </a:p>
        </p:txBody>
      </p:sp>
      <p:sp>
        <p:nvSpPr>
          <p:cNvPr id="27" name="Shape 22"/>
          <p:cNvSpPr/>
          <p:nvPr/>
        </p:nvSpPr>
        <p:spPr>
          <a:xfrm>
            <a:off x="502920" y="3364992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8" name="Shape 23"/>
          <p:cNvSpPr/>
          <p:nvPr/>
        </p:nvSpPr>
        <p:spPr>
          <a:xfrm>
            <a:off x="502920" y="3364992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" y="3419856"/>
            <a:ext cx="237744" cy="237744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987552" y="3410712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Strategy</a:t>
            </a:r>
            <a:endParaRPr lang="en-US" sz="950" dirty="0"/>
          </a:p>
        </p:txBody>
      </p:sp>
      <p:sp>
        <p:nvSpPr>
          <p:cNvPr id="31" name="Shape 25"/>
          <p:cNvSpPr/>
          <p:nvPr/>
        </p:nvSpPr>
        <p:spPr>
          <a:xfrm>
            <a:off x="2322576" y="3438144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2" name="Text 26"/>
          <p:cNvSpPr/>
          <p:nvPr/>
        </p:nvSpPr>
        <p:spPr>
          <a:xfrm>
            <a:off x="2414016" y="3401568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CSV-driven via DataDriver Library — one test template runs for every row of test data automatically</a:t>
            </a:r>
            <a:endParaRPr lang="en-US" sz="900" dirty="0"/>
          </a:p>
        </p:txBody>
      </p:sp>
      <p:sp>
        <p:nvSpPr>
          <p:cNvPr id="33" name="Shape 27"/>
          <p:cNvSpPr/>
          <p:nvPr/>
        </p:nvSpPr>
        <p:spPr>
          <a:xfrm>
            <a:off x="502920" y="3858768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4" name="Shape 28"/>
          <p:cNvSpPr/>
          <p:nvPr/>
        </p:nvSpPr>
        <p:spPr>
          <a:xfrm>
            <a:off x="502920" y="3858768"/>
            <a:ext cx="45720" cy="438912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" y="3913632"/>
            <a:ext cx="237744" cy="237744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987552" y="3904488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Quality Goals</a:t>
            </a:r>
            <a:endParaRPr lang="en-US" sz="950" dirty="0"/>
          </a:p>
        </p:txBody>
      </p:sp>
      <p:sp>
        <p:nvSpPr>
          <p:cNvPr id="37" name="Shape 30"/>
          <p:cNvSpPr/>
          <p:nvPr/>
        </p:nvSpPr>
        <p:spPr>
          <a:xfrm>
            <a:off x="2322576" y="3931920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Text 31"/>
          <p:cNvSpPr/>
          <p:nvPr/>
        </p:nvSpPr>
        <p:spPr>
          <a:xfrm>
            <a:off x="2414016" y="3895344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Explicit waits, screenshot on failure, modular keywords, meaningful assertions in every test case</a:t>
            </a:r>
            <a:endParaRPr lang="en-US" sz="900" dirty="0"/>
          </a:p>
        </p:txBody>
      </p:sp>
      <p:sp>
        <p:nvSpPr>
          <p:cNvPr id="39" name="Shape 32"/>
          <p:cNvSpPr/>
          <p:nvPr/>
        </p:nvSpPr>
        <p:spPr>
          <a:xfrm>
            <a:off x="502920" y="4352544"/>
            <a:ext cx="4754880" cy="43891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0" name="Shape 33"/>
          <p:cNvSpPr/>
          <p:nvPr/>
        </p:nvSpPr>
        <p:spPr>
          <a:xfrm>
            <a:off x="502920" y="4352544"/>
            <a:ext cx="45720" cy="438912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" y="4407408"/>
            <a:ext cx="237744" cy="237744"/>
          </a:xfrm>
          <a:prstGeom prst="rect">
            <a:avLst/>
          </a:prstGeom>
        </p:spPr>
      </p:pic>
      <p:sp>
        <p:nvSpPr>
          <p:cNvPr id="42" name="Text 34"/>
          <p:cNvSpPr/>
          <p:nvPr/>
        </p:nvSpPr>
        <p:spPr>
          <a:xfrm>
            <a:off x="987552" y="4398264"/>
            <a:ext cx="1280160" cy="2011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Deliverables</a:t>
            </a:r>
            <a:endParaRPr lang="en-US" sz="950" dirty="0"/>
          </a:p>
        </p:txBody>
      </p:sp>
      <p:sp>
        <p:nvSpPr>
          <p:cNvPr id="43" name="Shape 35"/>
          <p:cNvSpPr/>
          <p:nvPr/>
        </p:nvSpPr>
        <p:spPr>
          <a:xfrm>
            <a:off x="2322576" y="4425696"/>
            <a:ext cx="27432" cy="292608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36"/>
          <p:cNvSpPr/>
          <p:nvPr/>
        </p:nvSpPr>
        <p:spPr>
          <a:xfrm>
            <a:off x="2414016" y="4389120"/>
            <a:ext cx="2743200" cy="3840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HTML report.html + log.html generated after every run, Git repository with proper README documentation</a:t>
            </a:r>
            <a:endParaRPr lang="en-US" sz="900" dirty="0"/>
          </a:p>
        </p:txBody>
      </p:sp>
      <p:sp>
        <p:nvSpPr>
          <p:cNvPr id="45" name="Shape 37"/>
          <p:cNvSpPr/>
          <p:nvPr/>
        </p:nvSpPr>
        <p:spPr>
          <a:xfrm>
            <a:off x="5577840" y="804672"/>
            <a:ext cx="32004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5577840" y="804672"/>
            <a:ext cx="3200400" cy="4572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39"/>
          <p:cNvSpPr/>
          <p:nvPr/>
        </p:nvSpPr>
        <p:spPr>
          <a:xfrm>
            <a:off x="5715000" y="877824"/>
            <a:ext cx="29260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Quick Facts</a:t>
            </a:r>
            <a:endParaRPr lang="en-US" sz="1300" dirty="0"/>
          </a:p>
        </p:txBody>
      </p:sp>
      <p:sp>
        <p:nvSpPr>
          <p:cNvPr id="48" name="Shape 40"/>
          <p:cNvSpPr/>
          <p:nvPr/>
        </p:nvSpPr>
        <p:spPr>
          <a:xfrm>
            <a:off x="5715000" y="1161288"/>
            <a:ext cx="2926080" cy="2743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9" name="Shape 41"/>
          <p:cNvSpPr/>
          <p:nvPr/>
        </p:nvSpPr>
        <p:spPr>
          <a:xfrm>
            <a:off x="5715000" y="1261872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0" name="Text 42"/>
          <p:cNvSpPr/>
          <p:nvPr/>
        </p:nvSpPr>
        <p:spPr>
          <a:xfrm>
            <a:off x="5806440" y="128016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Application Under Test</a:t>
            </a:r>
            <a:endParaRPr lang="en-US" sz="850" dirty="0"/>
          </a:p>
        </p:txBody>
      </p:sp>
      <p:sp>
        <p:nvSpPr>
          <p:cNvPr id="51" name="Text 43"/>
          <p:cNvSpPr/>
          <p:nvPr/>
        </p:nvSpPr>
        <p:spPr>
          <a:xfrm>
            <a:off x="5806440" y="146304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E-Commerce Playground</a:t>
            </a:r>
            <a:endParaRPr lang="en-US" sz="850" dirty="0"/>
          </a:p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(LambdaTest Demo Site)</a:t>
            </a:r>
            <a:endParaRPr lang="en-US" sz="850" dirty="0"/>
          </a:p>
        </p:txBody>
      </p:sp>
      <p:sp>
        <p:nvSpPr>
          <p:cNvPr id="52" name="Shape 44"/>
          <p:cNvSpPr/>
          <p:nvPr/>
        </p:nvSpPr>
        <p:spPr>
          <a:xfrm>
            <a:off x="5715000" y="1700784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3" name="Text 45"/>
          <p:cNvSpPr/>
          <p:nvPr/>
        </p:nvSpPr>
        <p:spPr>
          <a:xfrm>
            <a:off x="5806440" y="171907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Framework</a:t>
            </a:r>
            <a:endParaRPr lang="en-US" sz="850" dirty="0"/>
          </a:p>
        </p:txBody>
      </p:sp>
      <p:sp>
        <p:nvSpPr>
          <p:cNvPr id="54" name="Text 46"/>
          <p:cNvSpPr/>
          <p:nvPr/>
        </p:nvSpPr>
        <p:spPr>
          <a:xfrm>
            <a:off x="5806440" y="190195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 6.x</a:t>
            </a:r>
            <a:endParaRPr lang="en-US" sz="850" dirty="0"/>
          </a:p>
        </p:txBody>
      </p:sp>
      <p:sp>
        <p:nvSpPr>
          <p:cNvPr id="55" name="Shape 47"/>
          <p:cNvSpPr/>
          <p:nvPr/>
        </p:nvSpPr>
        <p:spPr>
          <a:xfrm>
            <a:off x="5715000" y="2139696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6" name="Text 48"/>
          <p:cNvSpPr/>
          <p:nvPr/>
        </p:nvSpPr>
        <p:spPr>
          <a:xfrm>
            <a:off x="5806440" y="215798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 Automation</a:t>
            </a:r>
            <a:endParaRPr lang="en-US" sz="850" dirty="0"/>
          </a:p>
        </p:txBody>
      </p:sp>
      <p:sp>
        <p:nvSpPr>
          <p:cNvPr id="57" name="Text 49"/>
          <p:cNvSpPr/>
          <p:nvPr/>
        </p:nvSpPr>
        <p:spPr>
          <a:xfrm>
            <a:off x="5806440" y="234086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 (Chrome)</a:t>
            </a:r>
            <a:endParaRPr lang="en-US" sz="850" dirty="0"/>
          </a:p>
        </p:txBody>
      </p:sp>
      <p:sp>
        <p:nvSpPr>
          <p:cNvPr id="58" name="Shape 50"/>
          <p:cNvSpPr/>
          <p:nvPr/>
        </p:nvSpPr>
        <p:spPr>
          <a:xfrm>
            <a:off x="5715000" y="2578608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51"/>
          <p:cNvSpPr/>
          <p:nvPr/>
        </p:nvSpPr>
        <p:spPr>
          <a:xfrm>
            <a:off x="5806440" y="2596896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Scenarios</a:t>
            </a:r>
            <a:endParaRPr lang="en-US" sz="850" dirty="0"/>
          </a:p>
        </p:txBody>
      </p:sp>
      <p:sp>
        <p:nvSpPr>
          <p:cNvPr id="60" name="Text 52"/>
          <p:cNvSpPr/>
          <p:nvPr/>
        </p:nvSpPr>
        <p:spPr>
          <a:xfrm>
            <a:off x="5806440" y="2779776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Scenarios + 1 E2E Suite</a:t>
            </a:r>
            <a:endParaRPr lang="en-US" sz="850" dirty="0"/>
          </a:p>
        </p:txBody>
      </p:sp>
      <p:sp>
        <p:nvSpPr>
          <p:cNvPr id="61" name="Shape 53"/>
          <p:cNvSpPr/>
          <p:nvPr/>
        </p:nvSpPr>
        <p:spPr>
          <a:xfrm>
            <a:off x="5715000" y="3017520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Text 54"/>
          <p:cNvSpPr/>
          <p:nvPr/>
        </p:nvSpPr>
        <p:spPr>
          <a:xfrm>
            <a:off x="5806440" y="3035808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Library</a:t>
            </a:r>
            <a:endParaRPr lang="en-US" sz="850" dirty="0"/>
          </a:p>
        </p:txBody>
      </p:sp>
      <p:sp>
        <p:nvSpPr>
          <p:cNvPr id="63" name="Text 55"/>
          <p:cNvSpPr/>
          <p:nvPr/>
        </p:nvSpPr>
        <p:spPr>
          <a:xfrm>
            <a:off x="5806440" y="3218688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 (CSV format)</a:t>
            </a:r>
            <a:endParaRPr lang="en-US" sz="850" dirty="0"/>
          </a:p>
        </p:txBody>
      </p:sp>
      <p:sp>
        <p:nvSpPr>
          <p:cNvPr id="64" name="Shape 56"/>
          <p:cNvSpPr/>
          <p:nvPr/>
        </p:nvSpPr>
        <p:spPr>
          <a:xfrm>
            <a:off x="5715000" y="3456432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5" name="Text 57"/>
          <p:cNvSpPr/>
          <p:nvPr/>
        </p:nvSpPr>
        <p:spPr>
          <a:xfrm>
            <a:off x="5806440" y="3474720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Execution Command</a:t>
            </a:r>
            <a:endParaRPr lang="en-US" sz="850" dirty="0"/>
          </a:p>
        </p:txBody>
      </p:sp>
      <p:sp>
        <p:nvSpPr>
          <p:cNvPr id="66" name="Text 58"/>
          <p:cNvSpPr/>
          <p:nvPr/>
        </p:nvSpPr>
        <p:spPr>
          <a:xfrm>
            <a:off x="5806440" y="3657600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-d reports tests/</a:t>
            </a:r>
            <a:endParaRPr lang="en-US" sz="850" dirty="0"/>
          </a:p>
        </p:txBody>
      </p:sp>
      <p:sp>
        <p:nvSpPr>
          <p:cNvPr id="67" name="Shape 59"/>
          <p:cNvSpPr/>
          <p:nvPr/>
        </p:nvSpPr>
        <p:spPr>
          <a:xfrm>
            <a:off x="5715000" y="3895344"/>
            <a:ext cx="2926080" cy="384048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8" name="Text 60"/>
          <p:cNvSpPr/>
          <p:nvPr/>
        </p:nvSpPr>
        <p:spPr>
          <a:xfrm>
            <a:off x="5806440" y="3913632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 Format</a:t>
            </a:r>
            <a:endParaRPr lang="en-US" sz="850" dirty="0"/>
          </a:p>
        </p:txBody>
      </p:sp>
      <p:sp>
        <p:nvSpPr>
          <p:cNvPr id="69" name="Text 61"/>
          <p:cNvSpPr/>
          <p:nvPr/>
        </p:nvSpPr>
        <p:spPr>
          <a:xfrm>
            <a:off x="5806440" y="4096512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report.html + log.html</a:t>
            </a:r>
            <a:endParaRPr lang="en-US" sz="850" dirty="0"/>
          </a:p>
        </p:txBody>
      </p:sp>
      <p:sp>
        <p:nvSpPr>
          <p:cNvPr id="70" name="Shape 62"/>
          <p:cNvSpPr/>
          <p:nvPr/>
        </p:nvSpPr>
        <p:spPr>
          <a:xfrm>
            <a:off x="5715000" y="4334256"/>
            <a:ext cx="2926080" cy="384048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1" name="Text 63"/>
          <p:cNvSpPr/>
          <p:nvPr/>
        </p:nvSpPr>
        <p:spPr>
          <a:xfrm>
            <a:off x="5806440" y="4352544"/>
            <a:ext cx="274320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Screenshot on Fail</a:t>
            </a:r>
            <a:endParaRPr lang="en-US" sz="850" dirty="0"/>
          </a:p>
        </p:txBody>
      </p:sp>
      <p:sp>
        <p:nvSpPr>
          <p:cNvPr id="72" name="Text 64"/>
          <p:cNvSpPr/>
          <p:nvPr/>
        </p:nvSpPr>
        <p:spPr>
          <a:xfrm>
            <a:off x="5806440" y="4535424"/>
            <a:ext cx="274320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Auto-captured via Test Teardown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Overview &amp; Technology Stack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Keyword-driven, data-driven, modular UI automation for a live e-commerce application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" y="896112"/>
            <a:ext cx="347472" cy="34747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896112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3600" dirty="0"/>
          </a:p>
        </p:txBody>
      </p:sp>
      <p:sp>
        <p:nvSpPr>
          <p:cNvPr id="12" name="Text 9"/>
          <p:cNvSpPr/>
          <p:nvPr/>
        </p:nvSpPr>
        <p:spPr>
          <a:xfrm>
            <a:off x="475488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Suites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(TC01–TC05)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2487168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2487168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896" y="896112"/>
            <a:ext cx="347472" cy="347472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3017520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13</a:t>
            </a:r>
            <a:endParaRPr lang="en-US" sz="3600" dirty="0"/>
          </a:p>
        </p:txBody>
      </p:sp>
      <p:sp>
        <p:nvSpPr>
          <p:cNvPr id="17" name="Text 13"/>
          <p:cNvSpPr/>
          <p:nvPr/>
        </p:nvSpPr>
        <p:spPr>
          <a:xfrm>
            <a:off x="2596896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Robot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Files</a:t>
            </a:r>
            <a:endParaRPr lang="en-US" sz="900" dirty="0"/>
          </a:p>
        </p:txBody>
      </p:sp>
      <p:sp>
        <p:nvSpPr>
          <p:cNvPr id="18" name="Shape 14"/>
          <p:cNvSpPr/>
          <p:nvPr/>
        </p:nvSpPr>
        <p:spPr>
          <a:xfrm>
            <a:off x="4608576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9" name="Shape 15"/>
          <p:cNvSpPr/>
          <p:nvPr/>
        </p:nvSpPr>
        <p:spPr>
          <a:xfrm>
            <a:off x="4608576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304" y="896112"/>
            <a:ext cx="347472" cy="34747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138928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3600" dirty="0"/>
          </a:p>
        </p:txBody>
      </p:sp>
      <p:sp>
        <p:nvSpPr>
          <p:cNvPr id="22" name="Text 17"/>
          <p:cNvSpPr/>
          <p:nvPr/>
        </p:nvSpPr>
        <p:spPr>
          <a:xfrm>
            <a:off x="4718304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CSV Data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Files</a:t>
            </a:r>
            <a:endParaRPr lang="en-US" sz="900" dirty="0"/>
          </a:p>
        </p:txBody>
      </p:sp>
      <p:sp>
        <p:nvSpPr>
          <p:cNvPr id="23" name="Shape 18"/>
          <p:cNvSpPr/>
          <p:nvPr/>
        </p:nvSpPr>
        <p:spPr>
          <a:xfrm>
            <a:off x="6729984" y="822960"/>
            <a:ext cx="1920240" cy="1078992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4" name="Shape 19"/>
          <p:cNvSpPr/>
          <p:nvPr/>
        </p:nvSpPr>
        <p:spPr>
          <a:xfrm>
            <a:off x="6729984" y="822960"/>
            <a:ext cx="192024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9712" y="896112"/>
            <a:ext cx="347472" cy="347472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260336" y="859536"/>
            <a:ext cx="1234440" cy="512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3600" dirty="0"/>
          </a:p>
        </p:txBody>
      </p:sp>
      <p:sp>
        <p:nvSpPr>
          <p:cNvPr id="27" name="Text 21"/>
          <p:cNvSpPr/>
          <p:nvPr/>
        </p:nvSpPr>
        <p:spPr>
          <a:xfrm>
            <a:off x="6839712" y="1408176"/>
            <a:ext cx="1737360" cy="4023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E2E Full</a:t>
            </a:r>
            <a:endParaRPr lang="en-US" sz="900" dirty="0"/>
          </a:p>
          <a:p>
            <a:pPr marL="0" indent="0">
              <a:buNone/>
            </a:pPr>
            <a:r>
              <a:rPr lang="en-US" sz="9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Flow Suite</a:t>
            </a:r>
            <a:endParaRPr lang="en-US" sz="900" dirty="0"/>
          </a:p>
        </p:txBody>
      </p:sp>
      <p:sp>
        <p:nvSpPr>
          <p:cNvPr id="28" name="Shape 22"/>
          <p:cNvSpPr/>
          <p:nvPr/>
        </p:nvSpPr>
        <p:spPr>
          <a:xfrm>
            <a:off x="365760" y="2048256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29" name="Shape 23"/>
          <p:cNvSpPr/>
          <p:nvPr/>
        </p:nvSpPr>
        <p:spPr>
          <a:xfrm>
            <a:off x="365760" y="2048256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Shape 24"/>
          <p:cNvSpPr/>
          <p:nvPr/>
        </p:nvSpPr>
        <p:spPr>
          <a:xfrm>
            <a:off x="502920" y="2103120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504" y="2203704"/>
            <a:ext cx="219456" cy="219456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1042416" y="2103120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Python 3</a:t>
            </a:r>
            <a:endParaRPr lang="en-US" sz="1150" dirty="0"/>
          </a:p>
        </p:txBody>
      </p:sp>
      <p:sp>
        <p:nvSpPr>
          <p:cNvPr id="33" name="Text 26"/>
          <p:cNvSpPr/>
          <p:nvPr/>
        </p:nvSpPr>
        <p:spPr>
          <a:xfrm>
            <a:off x="1042416" y="2322576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Language</a:t>
            </a:r>
            <a:endParaRPr lang="en-US" sz="800" dirty="0"/>
          </a:p>
        </p:txBody>
      </p:sp>
      <p:sp>
        <p:nvSpPr>
          <p:cNvPr id="34" name="Shape 27"/>
          <p:cNvSpPr/>
          <p:nvPr/>
        </p:nvSpPr>
        <p:spPr>
          <a:xfrm>
            <a:off x="2889504" y="2139696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28"/>
          <p:cNvSpPr/>
          <p:nvPr/>
        </p:nvSpPr>
        <p:spPr>
          <a:xfrm>
            <a:off x="3017520" y="2121408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automation logic, data handling, and keyword implementations are written in Python.</a:t>
            </a:r>
            <a:endParaRPr lang="en-US" sz="1050" dirty="0"/>
          </a:p>
        </p:txBody>
      </p:sp>
      <p:sp>
        <p:nvSpPr>
          <p:cNvPr id="36" name="Shape 29"/>
          <p:cNvSpPr/>
          <p:nvPr/>
        </p:nvSpPr>
        <p:spPr>
          <a:xfrm>
            <a:off x="365760" y="2615184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7" name="Shape 30"/>
          <p:cNvSpPr/>
          <p:nvPr/>
        </p:nvSpPr>
        <p:spPr>
          <a:xfrm>
            <a:off x="365760" y="2615184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8" name="Shape 31"/>
          <p:cNvSpPr/>
          <p:nvPr/>
        </p:nvSpPr>
        <p:spPr>
          <a:xfrm>
            <a:off x="502920" y="2670048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3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504" y="2770632"/>
            <a:ext cx="219456" cy="219456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1042416" y="2670048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 Framework</a:t>
            </a:r>
            <a:endParaRPr lang="en-US" sz="1150" dirty="0"/>
          </a:p>
        </p:txBody>
      </p:sp>
      <p:sp>
        <p:nvSpPr>
          <p:cNvPr id="41" name="Text 33"/>
          <p:cNvSpPr/>
          <p:nvPr/>
        </p:nvSpPr>
        <p:spPr>
          <a:xfrm>
            <a:off x="1042416" y="2889504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 Runner &amp; Orchestrator</a:t>
            </a:r>
            <a:endParaRPr lang="en-US" sz="800" dirty="0"/>
          </a:p>
        </p:txBody>
      </p:sp>
      <p:sp>
        <p:nvSpPr>
          <p:cNvPr id="42" name="Shape 34"/>
          <p:cNvSpPr/>
          <p:nvPr/>
        </p:nvSpPr>
        <p:spPr>
          <a:xfrm>
            <a:off x="2889504" y="2706624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35"/>
          <p:cNvSpPr/>
          <p:nvPr/>
        </p:nvSpPr>
        <p:spPr>
          <a:xfrm>
            <a:off x="3017520" y="2688336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Provides keyword-driven syntax, lifecycle management (Setup/Teardown), and auto HTML report generation.</a:t>
            </a:r>
            <a:endParaRPr lang="en-US" sz="1050" dirty="0"/>
          </a:p>
        </p:txBody>
      </p:sp>
      <p:sp>
        <p:nvSpPr>
          <p:cNvPr id="44" name="Shape 36"/>
          <p:cNvSpPr/>
          <p:nvPr/>
        </p:nvSpPr>
        <p:spPr>
          <a:xfrm>
            <a:off x="365760" y="3182112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5" name="Shape 37"/>
          <p:cNvSpPr/>
          <p:nvPr/>
        </p:nvSpPr>
        <p:spPr>
          <a:xfrm>
            <a:off x="365760" y="3182112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Shape 38"/>
          <p:cNvSpPr/>
          <p:nvPr/>
        </p:nvSpPr>
        <p:spPr>
          <a:xfrm>
            <a:off x="502920" y="3236976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4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504" y="3337560"/>
            <a:ext cx="219456" cy="219456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1042416" y="3236976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 WebDriver</a:t>
            </a:r>
            <a:endParaRPr lang="en-US" sz="1150" dirty="0"/>
          </a:p>
        </p:txBody>
      </p:sp>
      <p:sp>
        <p:nvSpPr>
          <p:cNvPr id="49" name="Text 40"/>
          <p:cNvSpPr/>
          <p:nvPr/>
        </p:nvSpPr>
        <p:spPr>
          <a:xfrm>
            <a:off x="1042416" y="3456432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Browser Automation Engine</a:t>
            </a:r>
            <a:endParaRPr lang="en-US" sz="800" dirty="0"/>
          </a:p>
        </p:txBody>
      </p:sp>
      <p:sp>
        <p:nvSpPr>
          <p:cNvPr id="50" name="Shape 41"/>
          <p:cNvSpPr/>
          <p:nvPr/>
        </p:nvSpPr>
        <p:spPr>
          <a:xfrm>
            <a:off x="2889504" y="3273552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2"/>
          <p:cNvSpPr/>
          <p:nvPr/>
        </p:nvSpPr>
        <p:spPr>
          <a:xfrm>
            <a:off x="3017520" y="3255264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Controls Chrome/Firefox browser — clicks, inputs, navigates just like a real user would do.</a:t>
            </a:r>
            <a:endParaRPr lang="en-US" sz="1050" dirty="0"/>
          </a:p>
        </p:txBody>
      </p:sp>
      <p:sp>
        <p:nvSpPr>
          <p:cNvPr id="52" name="Shape 43"/>
          <p:cNvSpPr/>
          <p:nvPr/>
        </p:nvSpPr>
        <p:spPr>
          <a:xfrm>
            <a:off x="365760" y="3749040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3" name="Shape 44"/>
          <p:cNvSpPr/>
          <p:nvPr/>
        </p:nvSpPr>
        <p:spPr>
          <a:xfrm>
            <a:off x="365760" y="3749040"/>
            <a:ext cx="45720" cy="51206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4" name="Shape 45"/>
          <p:cNvSpPr/>
          <p:nvPr/>
        </p:nvSpPr>
        <p:spPr>
          <a:xfrm>
            <a:off x="502920" y="3803904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5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504" y="3904488"/>
            <a:ext cx="219456" cy="219456"/>
          </a:xfrm>
          <a:prstGeom prst="rect">
            <a:avLst/>
          </a:prstGeom>
        </p:spPr>
      </p:pic>
      <p:sp>
        <p:nvSpPr>
          <p:cNvPr id="56" name="Text 46"/>
          <p:cNvSpPr/>
          <p:nvPr/>
        </p:nvSpPr>
        <p:spPr>
          <a:xfrm>
            <a:off x="1042416" y="3803904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SeleniumLibrary</a:t>
            </a:r>
            <a:endParaRPr lang="en-US" sz="1150" dirty="0"/>
          </a:p>
        </p:txBody>
      </p:sp>
      <p:sp>
        <p:nvSpPr>
          <p:cNvPr id="57" name="Text 47"/>
          <p:cNvSpPr/>
          <p:nvPr/>
        </p:nvSpPr>
        <p:spPr>
          <a:xfrm>
            <a:off x="1042416" y="4023360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Robot–Selenium Bridge</a:t>
            </a:r>
            <a:endParaRPr lang="en-US" sz="800" dirty="0"/>
          </a:p>
        </p:txBody>
      </p:sp>
      <p:sp>
        <p:nvSpPr>
          <p:cNvPr id="58" name="Shape 48"/>
          <p:cNvSpPr/>
          <p:nvPr/>
        </p:nvSpPr>
        <p:spPr>
          <a:xfrm>
            <a:off x="2889504" y="3840480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9" name="Text 49"/>
          <p:cNvSpPr/>
          <p:nvPr/>
        </p:nvSpPr>
        <p:spPr>
          <a:xfrm>
            <a:off x="3017520" y="3822192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Ready-made keywords: Click Element, Input Text, Wait Until Element Is Visible, Capture Page Screenshot.</a:t>
            </a:r>
            <a:endParaRPr lang="en-US" sz="1050" dirty="0"/>
          </a:p>
        </p:txBody>
      </p:sp>
      <p:sp>
        <p:nvSpPr>
          <p:cNvPr id="60" name="Shape 50"/>
          <p:cNvSpPr/>
          <p:nvPr/>
        </p:nvSpPr>
        <p:spPr>
          <a:xfrm>
            <a:off x="365760" y="4315968"/>
            <a:ext cx="8412480" cy="51206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1" name="Shape 51"/>
          <p:cNvSpPr/>
          <p:nvPr/>
        </p:nvSpPr>
        <p:spPr>
          <a:xfrm>
            <a:off x="365760" y="4315968"/>
            <a:ext cx="45720" cy="51206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2" name="Shape 52"/>
          <p:cNvSpPr/>
          <p:nvPr/>
        </p:nvSpPr>
        <p:spPr>
          <a:xfrm>
            <a:off x="502920" y="4370832"/>
            <a:ext cx="402336" cy="402336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3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04" y="4471416"/>
            <a:ext cx="219456" cy="219456"/>
          </a:xfrm>
          <a:prstGeom prst="rect">
            <a:avLst/>
          </a:prstGeom>
        </p:spPr>
      </p:pic>
      <p:sp>
        <p:nvSpPr>
          <p:cNvPr id="64" name="Text 53"/>
          <p:cNvSpPr/>
          <p:nvPr/>
        </p:nvSpPr>
        <p:spPr>
          <a:xfrm>
            <a:off x="1042416" y="4370832"/>
            <a:ext cx="1783080" cy="2194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50" b="1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DataDriver Library</a:t>
            </a:r>
            <a:endParaRPr lang="en-US" sz="1150" dirty="0"/>
          </a:p>
        </p:txBody>
      </p:sp>
      <p:sp>
        <p:nvSpPr>
          <p:cNvPr id="65" name="Text 54"/>
          <p:cNvSpPr/>
          <p:nvPr/>
        </p:nvSpPr>
        <p:spPr>
          <a:xfrm>
            <a:off x="1042416" y="4590288"/>
            <a:ext cx="1783080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i="1" dirty="0">
                <a:solidFill>
                  <a:srgbClr val="8899AA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Execution</a:t>
            </a:r>
            <a:endParaRPr lang="en-US" sz="800" dirty="0"/>
          </a:p>
        </p:txBody>
      </p:sp>
      <p:sp>
        <p:nvSpPr>
          <p:cNvPr id="66" name="Shape 55"/>
          <p:cNvSpPr/>
          <p:nvPr/>
        </p:nvSpPr>
        <p:spPr>
          <a:xfrm>
            <a:off x="2889504" y="4407408"/>
            <a:ext cx="27432" cy="347472"/>
          </a:xfrm>
          <a:prstGeom prst="rect">
            <a:avLst/>
          </a:prstGeom>
          <a:solidFill>
            <a:srgbClr val="CBD5E0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7" name="Text 56"/>
          <p:cNvSpPr/>
          <p:nvPr/>
        </p:nvSpPr>
        <p:spPr>
          <a:xfrm>
            <a:off x="3017520" y="4389120"/>
            <a:ext cx="5623560" cy="4206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Reads CSV rows and re-runs the same test case automatically for each row — zero code duplication.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Folder Structure &amp; Framework Architecture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Every folder has a single responsibility — modular, scalable, and maintainable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365760" y="804672"/>
            <a:ext cx="3657600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365760" y="804672"/>
            <a:ext cx="3657600" cy="45720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02920" y="877824"/>
            <a:ext cx="338328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📁  robot-framework/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11480" y="1188720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tests/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411480" y="1362456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tc01_register_login.robot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411480" y="1536192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tc02_search_product.robot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411480" y="1709928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tc03_add_to_cart.robot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411480" y="1883664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tc04_cart_update_remove.robot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411480" y="2057400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tc05_logout.robot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411480" y="2231136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tc0_endtoend_flow.robot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411480" y="2404872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keywords/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411480" y="2578608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register.robot  |  login.robot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411480" y="2752344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search.robot  |  cart.robot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411480" y="2926080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logout.robot  |  product.robot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411480" y="3099816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resources/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411480" y="3273552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common.robot  |  locators.robot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411480" y="3447288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email_generator.robot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411480" y="3621024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variables/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411480" y="3794760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4A5568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testdata.robot  |  *.csv files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411480" y="3968496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📂  reports/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411480" y="4142232"/>
            <a:ext cx="3520440" cy="173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50" dirty="0">
                <a:solidFill>
                  <a:srgbClr val="B7860A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       report.html  |  log.html  |  *.png</a:t>
            </a:r>
            <a:endParaRPr lang="en-US" sz="850" dirty="0"/>
          </a:p>
        </p:txBody>
      </p:sp>
      <p:sp>
        <p:nvSpPr>
          <p:cNvPr id="29" name="Shape 27"/>
          <p:cNvSpPr/>
          <p:nvPr/>
        </p:nvSpPr>
        <p:spPr>
          <a:xfrm>
            <a:off x="4224528" y="804672"/>
            <a:ext cx="4572000" cy="69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4224528" y="804672"/>
            <a:ext cx="45720" cy="6949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4389120" y="841248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tests/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4389120" y="1115568"/>
            <a:ext cx="429768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 individual test suites + 1 full E2E suite. Each imports its keyword file and uses DataDriver for CSV execution.</a:t>
            </a:r>
            <a:endParaRPr lang="en-US" sz="950" dirty="0"/>
          </a:p>
        </p:txBody>
      </p:sp>
      <p:sp>
        <p:nvSpPr>
          <p:cNvPr id="33" name="Shape 31"/>
          <p:cNvSpPr/>
          <p:nvPr/>
        </p:nvSpPr>
        <p:spPr>
          <a:xfrm>
            <a:off x="4224528" y="1609344"/>
            <a:ext cx="4572000" cy="69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4" name="Shape 32"/>
          <p:cNvSpPr/>
          <p:nvPr/>
        </p:nvSpPr>
        <p:spPr>
          <a:xfrm>
            <a:off x="4224528" y="1609344"/>
            <a:ext cx="45720" cy="6949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5" name="Text 33"/>
          <p:cNvSpPr/>
          <p:nvPr/>
        </p:nvSpPr>
        <p:spPr>
          <a:xfrm>
            <a:off x="4389120" y="1645920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keywords/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4389120" y="1920240"/>
            <a:ext cx="429768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 reusable keyword files — one per feature. Keyword definitions live here, never inside test files.</a:t>
            </a:r>
            <a:endParaRPr lang="en-US" sz="950" dirty="0"/>
          </a:p>
        </p:txBody>
      </p:sp>
      <p:sp>
        <p:nvSpPr>
          <p:cNvPr id="37" name="Shape 35"/>
          <p:cNvSpPr/>
          <p:nvPr/>
        </p:nvSpPr>
        <p:spPr>
          <a:xfrm>
            <a:off x="4224528" y="2414016"/>
            <a:ext cx="4572000" cy="69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8" name="Shape 36"/>
          <p:cNvSpPr/>
          <p:nvPr/>
        </p:nvSpPr>
        <p:spPr>
          <a:xfrm>
            <a:off x="4224528" y="2414016"/>
            <a:ext cx="45720" cy="6949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9" name="Text 37"/>
          <p:cNvSpPr/>
          <p:nvPr/>
        </p:nvSpPr>
        <p:spPr>
          <a:xfrm>
            <a:off x="4389120" y="2450592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resources/</a:t>
            </a:r>
            <a:endParaRPr lang="en-US" sz="1100" dirty="0"/>
          </a:p>
        </p:txBody>
      </p:sp>
      <p:sp>
        <p:nvSpPr>
          <p:cNvPr id="40" name="Text 38"/>
          <p:cNvSpPr/>
          <p:nvPr/>
        </p:nvSpPr>
        <p:spPr>
          <a:xfrm>
            <a:off x="4389120" y="2724912"/>
            <a:ext cx="429768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common.robot: browser open/close + screenshot teardown. locators.robot: every element locator centralized.</a:t>
            </a:r>
            <a:endParaRPr lang="en-US" sz="950" dirty="0"/>
          </a:p>
        </p:txBody>
      </p:sp>
      <p:sp>
        <p:nvSpPr>
          <p:cNvPr id="41" name="Shape 39"/>
          <p:cNvSpPr/>
          <p:nvPr/>
        </p:nvSpPr>
        <p:spPr>
          <a:xfrm>
            <a:off x="4224528" y="3218688"/>
            <a:ext cx="4572000" cy="69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2" name="Shape 40"/>
          <p:cNvSpPr/>
          <p:nvPr/>
        </p:nvSpPr>
        <p:spPr>
          <a:xfrm>
            <a:off x="4224528" y="3218688"/>
            <a:ext cx="45720" cy="694944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3" name="Text 41"/>
          <p:cNvSpPr/>
          <p:nvPr/>
        </p:nvSpPr>
        <p:spPr>
          <a:xfrm>
            <a:off x="4389120" y="3255264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variables/</a:t>
            </a:r>
            <a:endParaRPr lang="en-US" sz="1100" dirty="0"/>
          </a:p>
        </p:txBody>
      </p:sp>
      <p:sp>
        <p:nvSpPr>
          <p:cNvPr id="44" name="Text 42"/>
          <p:cNvSpPr/>
          <p:nvPr/>
        </p:nvSpPr>
        <p:spPr>
          <a:xfrm>
            <a:off x="4389120" y="3529584"/>
            <a:ext cx="429768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testdata.robot stores BASE_URL, browser, waits. CSV files hold multi-row test data for DataDriver.</a:t>
            </a:r>
            <a:endParaRPr lang="en-US" sz="950" dirty="0"/>
          </a:p>
        </p:txBody>
      </p:sp>
      <p:sp>
        <p:nvSpPr>
          <p:cNvPr id="45" name="Shape 43"/>
          <p:cNvSpPr/>
          <p:nvPr/>
        </p:nvSpPr>
        <p:spPr>
          <a:xfrm>
            <a:off x="4224528" y="4023360"/>
            <a:ext cx="4572000" cy="694944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46" name="Shape 44"/>
          <p:cNvSpPr/>
          <p:nvPr/>
        </p:nvSpPr>
        <p:spPr>
          <a:xfrm>
            <a:off x="4224528" y="4023360"/>
            <a:ext cx="45720" cy="694944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7" name="Text 45"/>
          <p:cNvSpPr/>
          <p:nvPr/>
        </p:nvSpPr>
        <p:spPr>
          <a:xfrm>
            <a:off x="4389120" y="4059936"/>
            <a:ext cx="1371600" cy="2560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E3A5F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reports/</a:t>
            </a:r>
            <a:endParaRPr lang="en-US" sz="1100" dirty="0"/>
          </a:p>
        </p:txBody>
      </p:sp>
      <p:sp>
        <p:nvSpPr>
          <p:cNvPr id="48" name="Text 46"/>
          <p:cNvSpPr/>
          <p:nvPr/>
        </p:nvSpPr>
        <p:spPr>
          <a:xfrm>
            <a:off x="4389120" y="4334256"/>
            <a:ext cx="4297680" cy="3291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95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Auto-generated after every run: report.html (summary dashboard), log.html (detailed steps), output.xml.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54864" cy="685800"/>
          </a:xfrm>
          <a:prstGeom prst="rect">
            <a:avLst/>
          </a:prstGeom>
          <a:solidFill>
            <a:srgbClr val="B7860A"/>
          </a:solidFill>
          <a:ln w="12700">
            <a:solidFill>
              <a:srgbClr val="B7860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28600" y="0"/>
            <a:ext cx="8686800" cy="47548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Project 1 — 5 End-to-End Test Scenarios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28600" y="475488"/>
            <a:ext cx="8686800" cy="210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Each scenario is data-driven via CSV — executes automatically once per row — zero code duplication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0" y="4983480"/>
            <a:ext cx="9144000" cy="160020"/>
          </a:xfrm>
          <a:prstGeom prst="rect">
            <a:avLst/>
          </a:prstGeom>
          <a:solidFill>
            <a:srgbClr val="132740"/>
          </a:solidFill>
          <a:ln w="12700">
            <a:solidFill>
              <a:srgbClr val="13274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28600" y="4983480"/>
            <a:ext cx="8686800" cy="1600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IIHT | WIPRO  FEB 2026 | CAPSTONE PROJECT  —  Project 1: Robot Framework</a:t>
            </a:r>
            <a:endParaRPr lang="en-US" sz="800" dirty="0"/>
          </a:p>
        </p:txBody>
      </p:sp>
      <p:sp>
        <p:nvSpPr>
          <p:cNvPr id="8" name="Shape 6"/>
          <p:cNvSpPr/>
          <p:nvPr/>
        </p:nvSpPr>
        <p:spPr>
          <a:xfrm>
            <a:off x="201168" y="804672"/>
            <a:ext cx="161848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201168" y="804672"/>
            <a:ext cx="1618488" cy="6583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74320" y="822960"/>
            <a:ext cx="640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TC01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12" y="850392"/>
            <a:ext cx="329184" cy="32918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274320" y="1097280"/>
            <a:ext cx="1463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User Registration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&amp; Login</a:t>
            </a:r>
            <a:endParaRPr lang="en-US" sz="800" dirty="0"/>
          </a:p>
        </p:txBody>
      </p:sp>
      <p:sp>
        <p:nvSpPr>
          <p:cNvPr id="13" name="Shape 10"/>
          <p:cNvSpPr/>
          <p:nvPr/>
        </p:nvSpPr>
        <p:spPr>
          <a:xfrm>
            <a:off x="274320" y="1508760"/>
            <a:ext cx="146304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274320" y="1508760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📊 register_data.csv</a:t>
            </a:r>
            <a:endParaRPr lang="en-US" sz="700" dirty="0"/>
          </a:p>
        </p:txBody>
      </p:sp>
      <p:sp>
        <p:nvSpPr>
          <p:cNvPr id="15" name="Shape 12"/>
          <p:cNvSpPr/>
          <p:nvPr/>
        </p:nvSpPr>
        <p:spPr>
          <a:xfrm>
            <a:off x="274320" y="1719072"/>
            <a:ext cx="1463040" cy="18288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274320" y="1719072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Run</a:t>
            </a:r>
            <a:endParaRPr lang="en-US" sz="750" dirty="0"/>
          </a:p>
        </p:txBody>
      </p:sp>
      <p:sp>
        <p:nvSpPr>
          <p:cNvPr id="17" name="Shape 14"/>
          <p:cNvSpPr/>
          <p:nvPr/>
        </p:nvSpPr>
        <p:spPr>
          <a:xfrm>
            <a:off x="292608" y="198424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292608" y="198424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650" dirty="0"/>
          </a:p>
        </p:txBody>
      </p:sp>
      <p:sp>
        <p:nvSpPr>
          <p:cNvPr id="19" name="Text 16"/>
          <p:cNvSpPr/>
          <p:nvPr/>
        </p:nvSpPr>
        <p:spPr>
          <a:xfrm>
            <a:off x="493776" y="195681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Navigate to Register page</a:t>
            </a:r>
            <a:endParaRPr lang="en-US" sz="800" dirty="0"/>
          </a:p>
        </p:txBody>
      </p:sp>
      <p:sp>
        <p:nvSpPr>
          <p:cNvPr id="20" name="Shape 17"/>
          <p:cNvSpPr/>
          <p:nvPr/>
        </p:nvSpPr>
        <p:spPr>
          <a:xfrm>
            <a:off x="292608" y="229514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292608" y="229514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650" dirty="0"/>
          </a:p>
        </p:txBody>
      </p:sp>
      <p:sp>
        <p:nvSpPr>
          <p:cNvPr id="22" name="Text 19"/>
          <p:cNvSpPr/>
          <p:nvPr/>
        </p:nvSpPr>
        <p:spPr>
          <a:xfrm>
            <a:off x="493776" y="226771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Fill form: name, phone, password</a:t>
            </a:r>
            <a:endParaRPr lang="en-US" sz="800" dirty="0"/>
          </a:p>
        </p:txBody>
      </p:sp>
      <p:sp>
        <p:nvSpPr>
          <p:cNvPr id="23" name="Shape 20"/>
          <p:cNvSpPr/>
          <p:nvPr/>
        </p:nvSpPr>
        <p:spPr>
          <a:xfrm>
            <a:off x="292608" y="2606040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292608" y="2606040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650" dirty="0"/>
          </a:p>
        </p:txBody>
      </p:sp>
      <p:sp>
        <p:nvSpPr>
          <p:cNvPr id="25" name="Text 22"/>
          <p:cNvSpPr/>
          <p:nvPr/>
        </p:nvSpPr>
        <p:spPr>
          <a:xfrm>
            <a:off x="493776" y="2578608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Generate unique dynamic email</a:t>
            </a:r>
            <a:endParaRPr lang="en-US" sz="800" dirty="0"/>
          </a:p>
        </p:txBody>
      </p:sp>
      <p:sp>
        <p:nvSpPr>
          <p:cNvPr id="26" name="Shape 23"/>
          <p:cNvSpPr/>
          <p:nvPr/>
        </p:nvSpPr>
        <p:spPr>
          <a:xfrm>
            <a:off x="292608" y="2916936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292608" y="2916936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650" dirty="0"/>
          </a:p>
        </p:txBody>
      </p:sp>
      <p:sp>
        <p:nvSpPr>
          <p:cNvPr id="28" name="Text 25"/>
          <p:cNvSpPr/>
          <p:nvPr/>
        </p:nvSpPr>
        <p:spPr>
          <a:xfrm>
            <a:off x="493776" y="2889504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Submit &amp; assert 'Account Created'</a:t>
            </a:r>
            <a:endParaRPr lang="en-US" sz="800" dirty="0"/>
          </a:p>
        </p:txBody>
      </p:sp>
      <p:sp>
        <p:nvSpPr>
          <p:cNvPr id="29" name="Shape 26"/>
          <p:cNvSpPr/>
          <p:nvPr/>
        </p:nvSpPr>
        <p:spPr>
          <a:xfrm>
            <a:off x="292608" y="3227832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292608" y="3227832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650" dirty="0"/>
          </a:p>
        </p:txBody>
      </p:sp>
      <p:sp>
        <p:nvSpPr>
          <p:cNvPr id="31" name="Text 28"/>
          <p:cNvSpPr/>
          <p:nvPr/>
        </p:nvSpPr>
        <p:spPr>
          <a:xfrm>
            <a:off x="493776" y="3200400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Logout completely</a:t>
            </a:r>
            <a:endParaRPr lang="en-US" sz="800" dirty="0"/>
          </a:p>
        </p:txBody>
      </p:sp>
      <p:sp>
        <p:nvSpPr>
          <p:cNvPr id="32" name="Shape 29"/>
          <p:cNvSpPr/>
          <p:nvPr/>
        </p:nvSpPr>
        <p:spPr>
          <a:xfrm>
            <a:off x="292608" y="353872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3" name="Text 30"/>
          <p:cNvSpPr/>
          <p:nvPr/>
        </p:nvSpPr>
        <p:spPr>
          <a:xfrm>
            <a:off x="292608" y="353872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650" dirty="0"/>
          </a:p>
        </p:txBody>
      </p:sp>
      <p:sp>
        <p:nvSpPr>
          <p:cNvPr id="34" name="Text 31"/>
          <p:cNvSpPr/>
          <p:nvPr/>
        </p:nvSpPr>
        <p:spPr>
          <a:xfrm>
            <a:off x="493776" y="351129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Login with new credentials</a:t>
            </a:r>
            <a:endParaRPr lang="en-US" sz="800" dirty="0"/>
          </a:p>
        </p:txBody>
      </p:sp>
      <p:sp>
        <p:nvSpPr>
          <p:cNvPr id="35" name="Shape 32"/>
          <p:cNvSpPr/>
          <p:nvPr/>
        </p:nvSpPr>
        <p:spPr>
          <a:xfrm>
            <a:off x="292608" y="384962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6" name="Text 33"/>
          <p:cNvSpPr/>
          <p:nvPr/>
        </p:nvSpPr>
        <p:spPr>
          <a:xfrm>
            <a:off x="292608" y="384962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650" dirty="0"/>
          </a:p>
        </p:txBody>
      </p:sp>
      <p:sp>
        <p:nvSpPr>
          <p:cNvPr id="37" name="Text 34"/>
          <p:cNvSpPr/>
          <p:nvPr/>
        </p:nvSpPr>
        <p:spPr>
          <a:xfrm>
            <a:off x="493776" y="382219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My Account page</a:t>
            </a:r>
            <a:endParaRPr lang="en-US" sz="800" dirty="0"/>
          </a:p>
        </p:txBody>
      </p:sp>
      <p:sp>
        <p:nvSpPr>
          <p:cNvPr id="38" name="Shape 35"/>
          <p:cNvSpPr/>
          <p:nvPr/>
        </p:nvSpPr>
        <p:spPr>
          <a:xfrm>
            <a:off x="1956816" y="804672"/>
            <a:ext cx="161848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39" name="Shape 36"/>
          <p:cNvSpPr/>
          <p:nvPr/>
        </p:nvSpPr>
        <p:spPr>
          <a:xfrm>
            <a:off x="1956816" y="804672"/>
            <a:ext cx="1618488" cy="6583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0" name="Text 37"/>
          <p:cNvSpPr/>
          <p:nvPr/>
        </p:nvSpPr>
        <p:spPr>
          <a:xfrm>
            <a:off x="2029968" y="822960"/>
            <a:ext cx="640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TC02</a:t>
            </a:r>
            <a:endParaRPr lang="en-US" sz="1400" dirty="0"/>
          </a:p>
        </p:txBody>
      </p:sp>
      <p:pic>
        <p:nvPicPr>
          <p:cNvPr id="4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850392"/>
            <a:ext cx="329184" cy="329184"/>
          </a:xfrm>
          <a:prstGeom prst="rect">
            <a:avLst/>
          </a:prstGeom>
        </p:spPr>
      </p:pic>
      <p:sp>
        <p:nvSpPr>
          <p:cNvPr id="42" name="Text 38"/>
          <p:cNvSpPr/>
          <p:nvPr/>
        </p:nvSpPr>
        <p:spPr>
          <a:xfrm>
            <a:off x="2029968" y="1097280"/>
            <a:ext cx="1463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Product Search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&amp; Details</a:t>
            </a:r>
            <a:endParaRPr lang="en-US" sz="800" dirty="0"/>
          </a:p>
        </p:txBody>
      </p:sp>
      <p:sp>
        <p:nvSpPr>
          <p:cNvPr id="43" name="Shape 39"/>
          <p:cNvSpPr/>
          <p:nvPr/>
        </p:nvSpPr>
        <p:spPr>
          <a:xfrm>
            <a:off x="2029968" y="1508760"/>
            <a:ext cx="146304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4" name="Text 40"/>
          <p:cNvSpPr/>
          <p:nvPr/>
        </p:nvSpPr>
        <p:spPr>
          <a:xfrm>
            <a:off x="2029968" y="1508760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📊 search_data.csv</a:t>
            </a:r>
            <a:endParaRPr lang="en-US" sz="700" dirty="0"/>
          </a:p>
        </p:txBody>
      </p:sp>
      <p:sp>
        <p:nvSpPr>
          <p:cNvPr id="45" name="Shape 41"/>
          <p:cNvSpPr/>
          <p:nvPr/>
        </p:nvSpPr>
        <p:spPr>
          <a:xfrm>
            <a:off x="2029968" y="1719072"/>
            <a:ext cx="1463040" cy="18288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6" name="Text 42"/>
          <p:cNvSpPr/>
          <p:nvPr/>
        </p:nvSpPr>
        <p:spPr>
          <a:xfrm>
            <a:off x="2029968" y="1719072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Run</a:t>
            </a:r>
            <a:endParaRPr lang="en-US" sz="750" dirty="0"/>
          </a:p>
        </p:txBody>
      </p:sp>
      <p:sp>
        <p:nvSpPr>
          <p:cNvPr id="47" name="Shape 43"/>
          <p:cNvSpPr/>
          <p:nvPr/>
        </p:nvSpPr>
        <p:spPr>
          <a:xfrm>
            <a:off x="2048256" y="198424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Text 44"/>
          <p:cNvSpPr/>
          <p:nvPr/>
        </p:nvSpPr>
        <p:spPr>
          <a:xfrm>
            <a:off x="2048256" y="198424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650" dirty="0"/>
          </a:p>
        </p:txBody>
      </p:sp>
      <p:sp>
        <p:nvSpPr>
          <p:cNvPr id="49" name="Text 45"/>
          <p:cNvSpPr/>
          <p:nvPr/>
        </p:nvSpPr>
        <p:spPr>
          <a:xfrm>
            <a:off x="2249424" y="195681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Open home page</a:t>
            </a:r>
            <a:endParaRPr lang="en-US" sz="800" dirty="0"/>
          </a:p>
        </p:txBody>
      </p:sp>
      <p:sp>
        <p:nvSpPr>
          <p:cNvPr id="50" name="Shape 46"/>
          <p:cNvSpPr/>
          <p:nvPr/>
        </p:nvSpPr>
        <p:spPr>
          <a:xfrm>
            <a:off x="2048256" y="229514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Text 47"/>
          <p:cNvSpPr/>
          <p:nvPr/>
        </p:nvSpPr>
        <p:spPr>
          <a:xfrm>
            <a:off x="2048256" y="229514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650" dirty="0"/>
          </a:p>
        </p:txBody>
      </p:sp>
      <p:sp>
        <p:nvSpPr>
          <p:cNvPr id="52" name="Text 48"/>
          <p:cNvSpPr/>
          <p:nvPr/>
        </p:nvSpPr>
        <p:spPr>
          <a:xfrm>
            <a:off x="2249424" y="226771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Clear &amp; type product name</a:t>
            </a:r>
            <a:endParaRPr lang="en-US" sz="800" dirty="0"/>
          </a:p>
        </p:txBody>
      </p:sp>
      <p:sp>
        <p:nvSpPr>
          <p:cNvPr id="53" name="Shape 49"/>
          <p:cNvSpPr/>
          <p:nvPr/>
        </p:nvSpPr>
        <p:spPr>
          <a:xfrm>
            <a:off x="2048256" y="2606040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4" name="Text 50"/>
          <p:cNvSpPr/>
          <p:nvPr/>
        </p:nvSpPr>
        <p:spPr>
          <a:xfrm>
            <a:off x="2048256" y="2606040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650" dirty="0"/>
          </a:p>
        </p:txBody>
      </p:sp>
      <p:sp>
        <p:nvSpPr>
          <p:cNvPr id="55" name="Text 51"/>
          <p:cNvSpPr/>
          <p:nvPr/>
        </p:nvSpPr>
        <p:spPr>
          <a:xfrm>
            <a:off x="2249424" y="2578608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Verify typed text in box</a:t>
            </a:r>
            <a:endParaRPr lang="en-US" sz="800" dirty="0"/>
          </a:p>
        </p:txBody>
      </p:sp>
      <p:sp>
        <p:nvSpPr>
          <p:cNvPr id="56" name="Shape 52"/>
          <p:cNvSpPr/>
          <p:nvPr/>
        </p:nvSpPr>
        <p:spPr>
          <a:xfrm>
            <a:off x="2048256" y="2916936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7" name="Text 53"/>
          <p:cNvSpPr/>
          <p:nvPr/>
        </p:nvSpPr>
        <p:spPr>
          <a:xfrm>
            <a:off x="2048256" y="2916936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650" dirty="0"/>
          </a:p>
        </p:txBody>
      </p:sp>
      <p:sp>
        <p:nvSpPr>
          <p:cNvPr id="58" name="Text 54"/>
          <p:cNvSpPr/>
          <p:nvPr/>
        </p:nvSpPr>
        <p:spPr>
          <a:xfrm>
            <a:off x="2249424" y="2889504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Press ENTER to search</a:t>
            </a:r>
            <a:endParaRPr lang="en-US" sz="800" dirty="0"/>
          </a:p>
        </p:txBody>
      </p:sp>
      <p:sp>
        <p:nvSpPr>
          <p:cNvPr id="59" name="Shape 55"/>
          <p:cNvSpPr/>
          <p:nvPr/>
        </p:nvSpPr>
        <p:spPr>
          <a:xfrm>
            <a:off x="2048256" y="3227832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0" name="Text 56"/>
          <p:cNvSpPr/>
          <p:nvPr/>
        </p:nvSpPr>
        <p:spPr>
          <a:xfrm>
            <a:off x="2048256" y="3227832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650" dirty="0"/>
          </a:p>
        </p:txBody>
      </p:sp>
      <p:sp>
        <p:nvSpPr>
          <p:cNvPr id="61" name="Text 57"/>
          <p:cNvSpPr/>
          <p:nvPr/>
        </p:nvSpPr>
        <p:spPr>
          <a:xfrm>
            <a:off x="2249424" y="3200400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search results appear</a:t>
            </a:r>
            <a:endParaRPr lang="en-US" sz="800" dirty="0"/>
          </a:p>
        </p:txBody>
      </p:sp>
      <p:sp>
        <p:nvSpPr>
          <p:cNvPr id="62" name="Shape 58"/>
          <p:cNvSpPr/>
          <p:nvPr/>
        </p:nvSpPr>
        <p:spPr>
          <a:xfrm>
            <a:off x="2048256" y="353872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3" name="Text 59"/>
          <p:cNvSpPr/>
          <p:nvPr/>
        </p:nvSpPr>
        <p:spPr>
          <a:xfrm>
            <a:off x="2048256" y="353872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650" dirty="0"/>
          </a:p>
        </p:txBody>
      </p:sp>
      <p:sp>
        <p:nvSpPr>
          <p:cNvPr id="64" name="Text 60"/>
          <p:cNvSpPr/>
          <p:nvPr/>
        </p:nvSpPr>
        <p:spPr>
          <a:xfrm>
            <a:off x="2249424" y="351129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first product card</a:t>
            </a:r>
            <a:endParaRPr lang="en-US" sz="800" dirty="0"/>
          </a:p>
        </p:txBody>
      </p:sp>
      <p:sp>
        <p:nvSpPr>
          <p:cNvPr id="65" name="Shape 61"/>
          <p:cNvSpPr/>
          <p:nvPr/>
        </p:nvSpPr>
        <p:spPr>
          <a:xfrm>
            <a:off x="2048256" y="384962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6" name="Text 62"/>
          <p:cNvSpPr/>
          <p:nvPr/>
        </p:nvSpPr>
        <p:spPr>
          <a:xfrm>
            <a:off x="2048256" y="384962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650" dirty="0"/>
          </a:p>
        </p:txBody>
      </p:sp>
      <p:sp>
        <p:nvSpPr>
          <p:cNvPr id="67" name="Text 63"/>
          <p:cNvSpPr/>
          <p:nvPr/>
        </p:nvSpPr>
        <p:spPr>
          <a:xfrm>
            <a:off x="2249424" y="382219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product detail URL</a:t>
            </a:r>
            <a:endParaRPr lang="en-US" sz="800" dirty="0"/>
          </a:p>
        </p:txBody>
      </p:sp>
      <p:sp>
        <p:nvSpPr>
          <p:cNvPr id="68" name="Shape 64"/>
          <p:cNvSpPr/>
          <p:nvPr/>
        </p:nvSpPr>
        <p:spPr>
          <a:xfrm>
            <a:off x="3712464" y="804672"/>
            <a:ext cx="161848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69" name="Shape 65"/>
          <p:cNvSpPr/>
          <p:nvPr/>
        </p:nvSpPr>
        <p:spPr>
          <a:xfrm>
            <a:off x="3712464" y="804672"/>
            <a:ext cx="1618488" cy="6583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0" name="Text 66"/>
          <p:cNvSpPr/>
          <p:nvPr/>
        </p:nvSpPr>
        <p:spPr>
          <a:xfrm>
            <a:off x="3785616" y="822960"/>
            <a:ext cx="640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TC03</a:t>
            </a:r>
            <a:endParaRPr lang="en-US" sz="1400" dirty="0"/>
          </a:p>
        </p:txBody>
      </p:sp>
      <p:pic>
        <p:nvPicPr>
          <p:cNvPr id="7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608" y="850392"/>
            <a:ext cx="329184" cy="329184"/>
          </a:xfrm>
          <a:prstGeom prst="rect">
            <a:avLst/>
          </a:prstGeom>
        </p:spPr>
      </p:pic>
      <p:sp>
        <p:nvSpPr>
          <p:cNvPr id="72" name="Text 67"/>
          <p:cNvSpPr/>
          <p:nvPr/>
        </p:nvSpPr>
        <p:spPr>
          <a:xfrm>
            <a:off x="3785616" y="1097280"/>
            <a:ext cx="1463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Add to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Cart</a:t>
            </a:r>
            <a:endParaRPr lang="en-US" sz="800" dirty="0"/>
          </a:p>
        </p:txBody>
      </p:sp>
      <p:sp>
        <p:nvSpPr>
          <p:cNvPr id="73" name="Shape 68"/>
          <p:cNvSpPr/>
          <p:nvPr/>
        </p:nvSpPr>
        <p:spPr>
          <a:xfrm>
            <a:off x="3785616" y="1508760"/>
            <a:ext cx="146304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4" name="Text 69"/>
          <p:cNvSpPr/>
          <p:nvPr/>
        </p:nvSpPr>
        <p:spPr>
          <a:xfrm>
            <a:off x="3785616" y="1508760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📊 search_data.csv</a:t>
            </a:r>
            <a:endParaRPr lang="en-US" sz="700" dirty="0"/>
          </a:p>
        </p:txBody>
      </p:sp>
      <p:sp>
        <p:nvSpPr>
          <p:cNvPr id="75" name="Shape 70"/>
          <p:cNvSpPr/>
          <p:nvPr/>
        </p:nvSpPr>
        <p:spPr>
          <a:xfrm>
            <a:off x="3785616" y="1719072"/>
            <a:ext cx="1463040" cy="18288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6" name="Text 71"/>
          <p:cNvSpPr/>
          <p:nvPr/>
        </p:nvSpPr>
        <p:spPr>
          <a:xfrm>
            <a:off x="3785616" y="1719072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Run</a:t>
            </a:r>
            <a:endParaRPr lang="en-US" sz="750" dirty="0"/>
          </a:p>
        </p:txBody>
      </p:sp>
      <p:sp>
        <p:nvSpPr>
          <p:cNvPr id="77" name="Shape 72"/>
          <p:cNvSpPr/>
          <p:nvPr/>
        </p:nvSpPr>
        <p:spPr>
          <a:xfrm>
            <a:off x="3803904" y="198424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8" name="Text 73"/>
          <p:cNvSpPr/>
          <p:nvPr/>
        </p:nvSpPr>
        <p:spPr>
          <a:xfrm>
            <a:off x="3803904" y="198424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650" dirty="0"/>
          </a:p>
        </p:txBody>
      </p:sp>
      <p:sp>
        <p:nvSpPr>
          <p:cNvPr id="79" name="Text 74"/>
          <p:cNvSpPr/>
          <p:nvPr/>
        </p:nvSpPr>
        <p:spPr>
          <a:xfrm>
            <a:off x="4005072" y="195681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TC02 steps</a:t>
            </a:r>
            <a:endParaRPr lang="en-US" sz="800" dirty="0"/>
          </a:p>
        </p:txBody>
      </p:sp>
      <p:sp>
        <p:nvSpPr>
          <p:cNvPr id="80" name="Shape 75"/>
          <p:cNvSpPr/>
          <p:nvPr/>
        </p:nvSpPr>
        <p:spPr>
          <a:xfrm>
            <a:off x="3803904" y="229514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1" name="Text 76"/>
          <p:cNvSpPr/>
          <p:nvPr/>
        </p:nvSpPr>
        <p:spPr>
          <a:xfrm>
            <a:off x="3803904" y="229514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650" dirty="0"/>
          </a:p>
        </p:txBody>
      </p:sp>
      <p:sp>
        <p:nvSpPr>
          <p:cNvPr id="82" name="Text 77"/>
          <p:cNvSpPr/>
          <p:nvPr/>
        </p:nvSpPr>
        <p:spPr>
          <a:xfrm>
            <a:off x="4005072" y="226771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Wait for product page</a:t>
            </a:r>
            <a:endParaRPr lang="en-US" sz="800" dirty="0"/>
          </a:p>
        </p:txBody>
      </p:sp>
      <p:sp>
        <p:nvSpPr>
          <p:cNvPr id="83" name="Shape 78"/>
          <p:cNvSpPr/>
          <p:nvPr/>
        </p:nvSpPr>
        <p:spPr>
          <a:xfrm>
            <a:off x="3803904" y="2606040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4" name="Text 79"/>
          <p:cNvSpPr/>
          <p:nvPr/>
        </p:nvSpPr>
        <p:spPr>
          <a:xfrm>
            <a:off x="3803904" y="2606040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650" dirty="0"/>
          </a:p>
        </p:txBody>
      </p:sp>
      <p:sp>
        <p:nvSpPr>
          <p:cNvPr id="85" name="Text 80"/>
          <p:cNvSpPr/>
          <p:nvPr/>
        </p:nvSpPr>
        <p:spPr>
          <a:xfrm>
            <a:off x="4005072" y="2578608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 Add to Cart visible</a:t>
            </a:r>
            <a:endParaRPr lang="en-US" sz="800" dirty="0"/>
          </a:p>
        </p:txBody>
      </p:sp>
      <p:sp>
        <p:nvSpPr>
          <p:cNvPr id="86" name="Shape 81"/>
          <p:cNvSpPr/>
          <p:nvPr/>
        </p:nvSpPr>
        <p:spPr>
          <a:xfrm>
            <a:off x="3803904" y="2916936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7" name="Text 82"/>
          <p:cNvSpPr/>
          <p:nvPr/>
        </p:nvSpPr>
        <p:spPr>
          <a:xfrm>
            <a:off x="3803904" y="2916936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650" dirty="0"/>
          </a:p>
        </p:txBody>
      </p:sp>
      <p:sp>
        <p:nvSpPr>
          <p:cNvPr id="88" name="Text 83"/>
          <p:cNvSpPr/>
          <p:nvPr/>
        </p:nvSpPr>
        <p:spPr>
          <a:xfrm>
            <a:off x="4005072" y="2889504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Check button is enabled</a:t>
            </a:r>
            <a:endParaRPr lang="en-US" sz="800" dirty="0"/>
          </a:p>
        </p:txBody>
      </p:sp>
      <p:sp>
        <p:nvSpPr>
          <p:cNvPr id="89" name="Shape 84"/>
          <p:cNvSpPr/>
          <p:nvPr/>
        </p:nvSpPr>
        <p:spPr>
          <a:xfrm>
            <a:off x="3803904" y="3227832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0" name="Text 85"/>
          <p:cNvSpPr/>
          <p:nvPr/>
        </p:nvSpPr>
        <p:spPr>
          <a:xfrm>
            <a:off x="3803904" y="3227832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650" dirty="0"/>
          </a:p>
        </p:txBody>
      </p:sp>
      <p:sp>
        <p:nvSpPr>
          <p:cNvPr id="91" name="Text 86"/>
          <p:cNvSpPr/>
          <p:nvPr/>
        </p:nvSpPr>
        <p:spPr>
          <a:xfrm>
            <a:off x="4005072" y="3200400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Add to Cart button</a:t>
            </a:r>
            <a:endParaRPr lang="en-US" sz="800" dirty="0"/>
          </a:p>
        </p:txBody>
      </p:sp>
      <p:sp>
        <p:nvSpPr>
          <p:cNvPr id="92" name="Shape 87"/>
          <p:cNvSpPr/>
          <p:nvPr/>
        </p:nvSpPr>
        <p:spPr>
          <a:xfrm>
            <a:off x="3803904" y="353872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3" name="Text 88"/>
          <p:cNvSpPr/>
          <p:nvPr/>
        </p:nvSpPr>
        <p:spPr>
          <a:xfrm>
            <a:off x="3803904" y="353872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650" dirty="0"/>
          </a:p>
        </p:txBody>
      </p:sp>
      <p:sp>
        <p:nvSpPr>
          <p:cNvPr id="94" name="Text 89"/>
          <p:cNvSpPr/>
          <p:nvPr/>
        </p:nvSpPr>
        <p:spPr>
          <a:xfrm>
            <a:off x="4005072" y="351129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success toast message</a:t>
            </a:r>
            <a:endParaRPr lang="en-US" sz="800" dirty="0"/>
          </a:p>
        </p:txBody>
      </p:sp>
      <p:sp>
        <p:nvSpPr>
          <p:cNvPr id="95" name="Shape 90"/>
          <p:cNvSpPr/>
          <p:nvPr/>
        </p:nvSpPr>
        <p:spPr>
          <a:xfrm>
            <a:off x="3803904" y="384962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6" name="Text 91"/>
          <p:cNvSpPr/>
          <p:nvPr/>
        </p:nvSpPr>
        <p:spPr>
          <a:xfrm>
            <a:off x="3803904" y="384962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650" dirty="0"/>
          </a:p>
        </p:txBody>
      </p:sp>
      <p:sp>
        <p:nvSpPr>
          <p:cNvPr id="97" name="Text 92"/>
          <p:cNvSpPr/>
          <p:nvPr/>
        </p:nvSpPr>
        <p:spPr>
          <a:xfrm>
            <a:off x="4005072" y="382219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View Cart button</a:t>
            </a:r>
            <a:endParaRPr lang="en-US" sz="800" dirty="0"/>
          </a:p>
        </p:txBody>
      </p:sp>
      <p:sp>
        <p:nvSpPr>
          <p:cNvPr id="98" name="Shape 93"/>
          <p:cNvSpPr/>
          <p:nvPr/>
        </p:nvSpPr>
        <p:spPr>
          <a:xfrm>
            <a:off x="5468112" y="804672"/>
            <a:ext cx="161848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99" name="Shape 94"/>
          <p:cNvSpPr/>
          <p:nvPr/>
        </p:nvSpPr>
        <p:spPr>
          <a:xfrm>
            <a:off x="5468112" y="804672"/>
            <a:ext cx="1618488" cy="6583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0" name="Text 95"/>
          <p:cNvSpPr/>
          <p:nvPr/>
        </p:nvSpPr>
        <p:spPr>
          <a:xfrm>
            <a:off x="5541264" y="822960"/>
            <a:ext cx="640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TC04</a:t>
            </a:r>
            <a:endParaRPr lang="en-US" sz="1400" dirty="0"/>
          </a:p>
        </p:txBody>
      </p:sp>
      <p:pic>
        <p:nvPicPr>
          <p:cNvPr id="10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0256" y="850392"/>
            <a:ext cx="329184" cy="329184"/>
          </a:xfrm>
          <a:prstGeom prst="rect">
            <a:avLst/>
          </a:prstGeom>
        </p:spPr>
      </p:pic>
      <p:sp>
        <p:nvSpPr>
          <p:cNvPr id="102" name="Text 96"/>
          <p:cNvSpPr/>
          <p:nvPr/>
        </p:nvSpPr>
        <p:spPr>
          <a:xfrm>
            <a:off x="5541264" y="1097280"/>
            <a:ext cx="1463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Update Cart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&amp; Remove</a:t>
            </a:r>
            <a:endParaRPr lang="en-US" sz="800" dirty="0"/>
          </a:p>
        </p:txBody>
      </p:sp>
      <p:sp>
        <p:nvSpPr>
          <p:cNvPr id="103" name="Shape 97"/>
          <p:cNvSpPr/>
          <p:nvPr/>
        </p:nvSpPr>
        <p:spPr>
          <a:xfrm>
            <a:off x="5541264" y="1508760"/>
            <a:ext cx="146304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4" name="Text 98"/>
          <p:cNvSpPr/>
          <p:nvPr/>
        </p:nvSpPr>
        <p:spPr>
          <a:xfrm>
            <a:off x="5541264" y="1508760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📊 search_data.csv</a:t>
            </a:r>
            <a:endParaRPr lang="en-US" sz="700" dirty="0"/>
          </a:p>
        </p:txBody>
      </p:sp>
      <p:sp>
        <p:nvSpPr>
          <p:cNvPr id="105" name="Shape 99"/>
          <p:cNvSpPr/>
          <p:nvPr/>
        </p:nvSpPr>
        <p:spPr>
          <a:xfrm>
            <a:off x="5541264" y="1719072"/>
            <a:ext cx="1463040" cy="18288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6" name="Text 100"/>
          <p:cNvSpPr/>
          <p:nvPr/>
        </p:nvSpPr>
        <p:spPr>
          <a:xfrm>
            <a:off x="5541264" y="1719072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Run</a:t>
            </a:r>
            <a:endParaRPr lang="en-US" sz="750" dirty="0"/>
          </a:p>
        </p:txBody>
      </p:sp>
      <p:sp>
        <p:nvSpPr>
          <p:cNvPr id="107" name="Shape 101"/>
          <p:cNvSpPr/>
          <p:nvPr/>
        </p:nvSpPr>
        <p:spPr>
          <a:xfrm>
            <a:off x="5559552" y="198424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8" name="Text 102"/>
          <p:cNvSpPr/>
          <p:nvPr/>
        </p:nvSpPr>
        <p:spPr>
          <a:xfrm>
            <a:off x="5559552" y="198424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650" dirty="0"/>
          </a:p>
        </p:txBody>
      </p:sp>
      <p:sp>
        <p:nvSpPr>
          <p:cNvPr id="109" name="Text 103"/>
          <p:cNvSpPr/>
          <p:nvPr/>
        </p:nvSpPr>
        <p:spPr>
          <a:xfrm>
            <a:off x="5760720" y="195681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All TC03 steps</a:t>
            </a:r>
            <a:endParaRPr lang="en-US" sz="800" dirty="0"/>
          </a:p>
        </p:txBody>
      </p:sp>
      <p:sp>
        <p:nvSpPr>
          <p:cNvPr id="110" name="Shape 104"/>
          <p:cNvSpPr/>
          <p:nvPr/>
        </p:nvSpPr>
        <p:spPr>
          <a:xfrm>
            <a:off x="5559552" y="229514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1" name="Text 105"/>
          <p:cNvSpPr/>
          <p:nvPr/>
        </p:nvSpPr>
        <p:spPr>
          <a:xfrm>
            <a:off x="5559552" y="229514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650" dirty="0"/>
          </a:p>
        </p:txBody>
      </p:sp>
      <p:sp>
        <p:nvSpPr>
          <p:cNvPr id="112" name="Text 106"/>
          <p:cNvSpPr/>
          <p:nvPr/>
        </p:nvSpPr>
        <p:spPr>
          <a:xfrm>
            <a:off x="5760720" y="226771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Open Shopping Cart</a:t>
            </a:r>
            <a:endParaRPr lang="en-US" sz="800" dirty="0"/>
          </a:p>
        </p:txBody>
      </p:sp>
      <p:sp>
        <p:nvSpPr>
          <p:cNvPr id="113" name="Shape 107"/>
          <p:cNvSpPr/>
          <p:nvPr/>
        </p:nvSpPr>
        <p:spPr>
          <a:xfrm>
            <a:off x="5559552" y="2606040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4" name="Text 108"/>
          <p:cNvSpPr/>
          <p:nvPr/>
        </p:nvSpPr>
        <p:spPr>
          <a:xfrm>
            <a:off x="5559552" y="2606040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650" dirty="0"/>
          </a:p>
        </p:txBody>
      </p:sp>
      <p:sp>
        <p:nvSpPr>
          <p:cNvPr id="115" name="Text 109"/>
          <p:cNvSpPr/>
          <p:nvPr/>
        </p:nvSpPr>
        <p:spPr>
          <a:xfrm>
            <a:off x="5760720" y="2578608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Update quantity to 2</a:t>
            </a:r>
            <a:endParaRPr lang="en-US" sz="800" dirty="0"/>
          </a:p>
        </p:txBody>
      </p:sp>
      <p:sp>
        <p:nvSpPr>
          <p:cNvPr id="116" name="Shape 110"/>
          <p:cNvSpPr/>
          <p:nvPr/>
        </p:nvSpPr>
        <p:spPr>
          <a:xfrm>
            <a:off x="5559552" y="2916936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7" name="Text 111"/>
          <p:cNvSpPr/>
          <p:nvPr/>
        </p:nvSpPr>
        <p:spPr>
          <a:xfrm>
            <a:off x="5559552" y="2916936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650" dirty="0"/>
          </a:p>
        </p:txBody>
      </p:sp>
      <p:sp>
        <p:nvSpPr>
          <p:cNvPr id="118" name="Text 112"/>
          <p:cNvSpPr/>
          <p:nvPr/>
        </p:nvSpPr>
        <p:spPr>
          <a:xfrm>
            <a:off x="5760720" y="2889504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Update Cart</a:t>
            </a:r>
            <a:endParaRPr lang="en-US" sz="800" dirty="0"/>
          </a:p>
        </p:txBody>
      </p:sp>
      <p:sp>
        <p:nvSpPr>
          <p:cNvPr id="119" name="Shape 113"/>
          <p:cNvSpPr/>
          <p:nvPr/>
        </p:nvSpPr>
        <p:spPr>
          <a:xfrm>
            <a:off x="5559552" y="3227832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0" name="Text 114"/>
          <p:cNvSpPr/>
          <p:nvPr/>
        </p:nvSpPr>
        <p:spPr>
          <a:xfrm>
            <a:off x="5559552" y="3227832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650" dirty="0"/>
          </a:p>
        </p:txBody>
      </p:sp>
      <p:sp>
        <p:nvSpPr>
          <p:cNvPr id="121" name="Text 115"/>
          <p:cNvSpPr/>
          <p:nvPr/>
        </p:nvSpPr>
        <p:spPr>
          <a:xfrm>
            <a:off x="5760720" y="3200400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update message</a:t>
            </a:r>
            <a:endParaRPr lang="en-US" sz="800" dirty="0"/>
          </a:p>
        </p:txBody>
      </p:sp>
      <p:sp>
        <p:nvSpPr>
          <p:cNvPr id="122" name="Shape 116"/>
          <p:cNvSpPr/>
          <p:nvPr/>
        </p:nvSpPr>
        <p:spPr>
          <a:xfrm>
            <a:off x="5559552" y="353872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3" name="Text 117"/>
          <p:cNvSpPr/>
          <p:nvPr/>
        </p:nvSpPr>
        <p:spPr>
          <a:xfrm>
            <a:off x="5559552" y="353872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650" dirty="0"/>
          </a:p>
        </p:txBody>
      </p:sp>
      <p:sp>
        <p:nvSpPr>
          <p:cNvPr id="124" name="Text 118"/>
          <p:cNvSpPr/>
          <p:nvPr/>
        </p:nvSpPr>
        <p:spPr>
          <a:xfrm>
            <a:off x="5760720" y="351129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Remove button</a:t>
            </a:r>
            <a:endParaRPr lang="en-US" sz="800" dirty="0"/>
          </a:p>
        </p:txBody>
      </p:sp>
      <p:sp>
        <p:nvSpPr>
          <p:cNvPr id="125" name="Shape 119"/>
          <p:cNvSpPr/>
          <p:nvPr/>
        </p:nvSpPr>
        <p:spPr>
          <a:xfrm>
            <a:off x="5559552" y="384962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6" name="Text 120"/>
          <p:cNvSpPr/>
          <p:nvPr/>
        </p:nvSpPr>
        <p:spPr>
          <a:xfrm>
            <a:off x="5559552" y="384962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650" dirty="0"/>
          </a:p>
        </p:txBody>
      </p:sp>
      <p:sp>
        <p:nvSpPr>
          <p:cNvPr id="127" name="Text 121"/>
          <p:cNvSpPr/>
          <p:nvPr/>
        </p:nvSpPr>
        <p:spPr>
          <a:xfrm>
            <a:off x="5760720" y="382219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cart is empty</a:t>
            </a:r>
            <a:endParaRPr lang="en-US" sz="800" dirty="0"/>
          </a:p>
        </p:txBody>
      </p:sp>
      <p:sp>
        <p:nvSpPr>
          <p:cNvPr id="128" name="Shape 122"/>
          <p:cNvSpPr/>
          <p:nvPr/>
        </p:nvSpPr>
        <p:spPr>
          <a:xfrm>
            <a:off x="7223760" y="804672"/>
            <a:ext cx="1618488" cy="3977640"/>
          </a:xfrm>
          <a:prstGeom prst="rect">
            <a:avLst/>
          </a:prstGeom>
          <a:solidFill>
            <a:srgbClr val="FFFFFF"/>
          </a:solidFill>
          <a:ln w="12700">
            <a:solidFill>
              <a:srgbClr val="CBD5E0"/>
            </a:solidFill>
            <a:prstDash val="solid"/>
          </a:ln>
          <a:effectLst>
            <a:outerShdw blurRad="508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9" name="Shape 123"/>
          <p:cNvSpPr/>
          <p:nvPr/>
        </p:nvSpPr>
        <p:spPr>
          <a:xfrm>
            <a:off x="7223760" y="804672"/>
            <a:ext cx="1618488" cy="658368"/>
          </a:xfrm>
          <a:prstGeom prst="rect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0" name="Text 124"/>
          <p:cNvSpPr/>
          <p:nvPr/>
        </p:nvSpPr>
        <p:spPr>
          <a:xfrm>
            <a:off x="7296912" y="822960"/>
            <a:ext cx="640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TC05</a:t>
            </a:r>
            <a:endParaRPr lang="en-US" sz="1400" dirty="0"/>
          </a:p>
        </p:txBody>
      </p:sp>
      <p:pic>
        <p:nvPicPr>
          <p:cNvPr id="13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904" y="850392"/>
            <a:ext cx="329184" cy="329184"/>
          </a:xfrm>
          <a:prstGeom prst="rect">
            <a:avLst/>
          </a:prstGeom>
        </p:spPr>
      </p:pic>
      <p:sp>
        <p:nvSpPr>
          <p:cNvPr id="132" name="Text 125"/>
          <p:cNvSpPr/>
          <p:nvPr/>
        </p:nvSpPr>
        <p:spPr>
          <a:xfrm>
            <a:off x="7296912" y="1097280"/>
            <a:ext cx="146304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Logout &amp;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D6DCE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</a:t>
            </a:r>
            <a:endParaRPr lang="en-US" sz="800" dirty="0"/>
          </a:p>
        </p:txBody>
      </p:sp>
      <p:sp>
        <p:nvSpPr>
          <p:cNvPr id="133" name="Shape 126"/>
          <p:cNvSpPr/>
          <p:nvPr/>
        </p:nvSpPr>
        <p:spPr>
          <a:xfrm>
            <a:off x="7296912" y="1508760"/>
            <a:ext cx="1463040" cy="182880"/>
          </a:xfrm>
          <a:prstGeom prst="rect">
            <a:avLst/>
          </a:prstGeom>
          <a:solidFill>
            <a:srgbClr val="F4F6F9"/>
          </a:solidFill>
          <a:ln w="12700">
            <a:solidFill>
              <a:srgbClr val="CBD5E0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4" name="Text 127"/>
          <p:cNvSpPr/>
          <p:nvPr/>
        </p:nvSpPr>
        <p:spPr>
          <a:xfrm>
            <a:off x="7296912" y="1508760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00" dirty="0">
                <a:solidFill>
                  <a:srgbClr val="1E3A5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📊 login_data.csv</a:t>
            </a:r>
            <a:endParaRPr lang="en-US" sz="700" dirty="0"/>
          </a:p>
        </p:txBody>
      </p:sp>
      <p:sp>
        <p:nvSpPr>
          <p:cNvPr id="135" name="Shape 128"/>
          <p:cNvSpPr/>
          <p:nvPr/>
        </p:nvSpPr>
        <p:spPr>
          <a:xfrm>
            <a:off x="7296912" y="1719072"/>
            <a:ext cx="1463040" cy="182880"/>
          </a:xfrm>
          <a:prstGeom prst="rect">
            <a:avLst/>
          </a:prstGeom>
          <a:solidFill>
            <a:srgbClr val="2C4F7C"/>
          </a:solidFill>
          <a:ln w="12700">
            <a:solidFill>
              <a:srgbClr val="2C4F7C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6" name="Text 129"/>
          <p:cNvSpPr/>
          <p:nvPr/>
        </p:nvSpPr>
        <p:spPr>
          <a:xfrm>
            <a:off x="7296912" y="1719072"/>
            <a:ext cx="1463040" cy="182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7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Data-Driven Run</a:t>
            </a:r>
            <a:endParaRPr lang="en-US" sz="750" dirty="0"/>
          </a:p>
        </p:txBody>
      </p:sp>
      <p:sp>
        <p:nvSpPr>
          <p:cNvPr id="137" name="Shape 130"/>
          <p:cNvSpPr/>
          <p:nvPr/>
        </p:nvSpPr>
        <p:spPr>
          <a:xfrm>
            <a:off x="7315200" y="198424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8" name="Text 131"/>
          <p:cNvSpPr/>
          <p:nvPr/>
        </p:nvSpPr>
        <p:spPr>
          <a:xfrm>
            <a:off x="7315200" y="198424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</a:t>
            </a:r>
            <a:endParaRPr lang="en-US" sz="650" dirty="0"/>
          </a:p>
        </p:txBody>
      </p:sp>
      <p:sp>
        <p:nvSpPr>
          <p:cNvPr id="139" name="Text 132"/>
          <p:cNvSpPr/>
          <p:nvPr/>
        </p:nvSpPr>
        <p:spPr>
          <a:xfrm>
            <a:off x="7516368" y="195681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Login with CSV credentials</a:t>
            </a:r>
            <a:endParaRPr lang="en-US" sz="800" dirty="0"/>
          </a:p>
        </p:txBody>
      </p:sp>
      <p:sp>
        <p:nvSpPr>
          <p:cNvPr id="140" name="Shape 133"/>
          <p:cNvSpPr/>
          <p:nvPr/>
        </p:nvSpPr>
        <p:spPr>
          <a:xfrm>
            <a:off x="7315200" y="229514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1" name="Text 134"/>
          <p:cNvSpPr/>
          <p:nvPr/>
        </p:nvSpPr>
        <p:spPr>
          <a:xfrm>
            <a:off x="7315200" y="229514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</a:t>
            </a:r>
            <a:endParaRPr lang="en-US" sz="650" dirty="0"/>
          </a:p>
        </p:txBody>
      </p:sp>
      <p:sp>
        <p:nvSpPr>
          <p:cNvPr id="142" name="Text 135"/>
          <p:cNvSpPr/>
          <p:nvPr/>
        </p:nvSpPr>
        <p:spPr>
          <a:xfrm>
            <a:off x="7516368" y="226771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My Account loaded</a:t>
            </a:r>
            <a:endParaRPr lang="en-US" sz="800" dirty="0"/>
          </a:p>
        </p:txBody>
      </p:sp>
      <p:sp>
        <p:nvSpPr>
          <p:cNvPr id="143" name="Shape 136"/>
          <p:cNvSpPr/>
          <p:nvPr/>
        </p:nvSpPr>
        <p:spPr>
          <a:xfrm>
            <a:off x="7315200" y="2606040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4" name="Text 137"/>
          <p:cNvSpPr/>
          <p:nvPr/>
        </p:nvSpPr>
        <p:spPr>
          <a:xfrm>
            <a:off x="7315200" y="2606040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</a:t>
            </a:r>
            <a:endParaRPr lang="en-US" sz="650" dirty="0"/>
          </a:p>
        </p:txBody>
      </p:sp>
      <p:sp>
        <p:nvSpPr>
          <p:cNvPr id="145" name="Text 138"/>
          <p:cNvSpPr/>
          <p:nvPr/>
        </p:nvSpPr>
        <p:spPr>
          <a:xfrm>
            <a:off x="7516368" y="2578608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My Account dropdown</a:t>
            </a:r>
            <a:endParaRPr lang="en-US" sz="800" dirty="0"/>
          </a:p>
        </p:txBody>
      </p:sp>
      <p:sp>
        <p:nvSpPr>
          <p:cNvPr id="146" name="Shape 139"/>
          <p:cNvSpPr/>
          <p:nvPr/>
        </p:nvSpPr>
        <p:spPr>
          <a:xfrm>
            <a:off x="7315200" y="2916936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7" name="Text 140"/>
          <p:cNvSpPr/>
          <p:nvPr/>
        </p:nvSpPr>
        <p:spPr>
          <a:xfrm>
            <a:off x="7315200" y="2916936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</a:t>
            </a:r>
            <a:endParaRPr lang="en-US" sz="650" dirty="0"/>
          </a:p>
        </p:txBody>
      </p:sp>
      <p:sp>
        <p:nvSpPr>
          <p:cNvPr id="148" name="Text 141"/>
          <p:cNvSpPr/>
          <p:nvPr/>
        </p:nvSpPr>
        <p:spPr>
          <a:xfrm>
            <a:off x="7516368" y="2889504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Click Logout link</a:t>
            </a:r>
            <a:endParaRPr lang="en-US" sz="800" dirty="0"/>
          </a:p>
        </p:txBody>
      </p:sp>
      <p:sp>
        <p:nvSpPr>
          <p:cNvPr id="149" name="Shape 142"/>
          <p:cNvSpPr/>
          <p:nvPr/>
        </p:nvSpPr>
        <p:spPr>
          <a:xfrm>
            <a:off x="7315200" y="3227832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0" name="Text 143"/>
          <p:cNvSpPr/>
          <p:nvPr/>
        </p:nvSpPr>
        <p:spPr>
          <a:xfrm>
            <a:off x="7315200" y="3227832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</a:t>
            </a:r>
            <a:endParaRPr lang="en-US" sz="650" dirty="0"/>
          </a:p>
        </p:txBody>
      </p:sp>
      <p:sp>
        <p:nvSpPr>
          <p:cNvPr id="151" name="Text 144"/>
          <p:cNvSpPr/>
          <p:nvPr/>
        </p:nvSpPr>
        <p:spPr>
          <a:xfrm>
            <a:off x="7516368" y="3200400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Logout page title</a:t>
            </a:r>
            <a:endParaRPr lang="en-US" sz="800" dirty="0"/>
          </a:p>
        </p:txBody>
      </p:sp>
      <p:sp>
        <p:nvSpPr>
          <p:cNvPr id="152" name="Shape 145"/>
          <p:cNvSpPr/>
          <p:nvPr/>
        </p:nvSpPr>
        <p:spPr>
          <a:xfrm>
            <a:off x="7315200" y="3538728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3" name="Text 146"/>
          <p:cNvSpPr/>
          <p:nvPr/>
        </p:nvSpPr>
        <p:spPr>
          <a:xfrm>
            <a:off x="7315200" y="3538728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</a:t>
            </a:r>
            <a:endParaRPr lang="en-US" sz="650" dirty="0"/>
          </a:p>
        </p:txBody>
      </p:sp>
      <p:sp>
        <p:nvSpPr>
          <p:cNvPr id="154" name="Text 147"/>
          <p:cNvSpPr/>
          <p:nvPr/>
        </p:nvSpPr>
        <p:spPr>
          <a:xfrm>
            <a:off x="7516368" y="3511296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Assert URL has route=logout</a:t>
            </a:r>
            <a:endParaRPr lang="en-US" sz="800" dirty="0"/>
          </a:p>
        </p:txBody>
      </p:sp>
      <p:sp>
        <p:nvSpPr>
          <p:cNvPr id="155" name="Shape 148"/>
          <p:cNvSpPr/>
          <p:nvPr/>
        </p:nvSpPr>
        <p:spPr>
          <a:xfrm>
            <a:off x="7315200" y="3849624"/>
            <a:ext cx="164592" cy="164592"/>
          </a:xfrm>
          <a:prstGeom prst="ellipse">
            <a:avLst/>
          </a:prstGeom>
          <a:solidFill>
            <a:srgbClr val="1E3A5F"/>
          </a:solidFill>
          <a:ln w="12700">
            <a:solidFill>
              <a:srgbClr val="1E3A5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6" name="Text 149"/>
          <p:cNvSpPr/>
          <p:nvPr/>
        </p:nvSpPr>
        <p:spPr>
          <a:xfrm>
            <a:off x="7315200" y="3849624"/>
            <a:ext cx="164592" cy="164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65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7</a:t>
            </a:r>
            <a:endParaRPr lang="en-US" sz="650" dirty="0"/>
          </a:p>
        </p:txBody>
      </p:sp>
      <p:sp>
        <p:nvSpPr>
          <p:cNvPr id="157" name="Text 150"/>
          <p:cNvSpPr/>
          <p:nvPr/>
        </p:nvSpPr>
        <p:spPr>
          <a:xfrm>
            <a:off x="7516368" y="3822192"/>
            <a:ext cx="1261872" cy="301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4A5568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 fully terminated</a:t>
            </a:r>
            <a:endParaRPr lang="en-US" sz="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10203</Words>
  <Application>Microsoft Office PowerPoint</Application>
  <PresentationFormat>On-screen Show (16:9)</PresentationFormat>
  <Paragraphs>1455</Paragraphs>
  <Slides>55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 Capstone — Full Presentation</dc:title>
  <dc:subject>PptxGenJS Presentation</dc:subject>
  <dc:creator>PptxGenJS</dc:creator>
  <cp:lastModifiedBy>Nishchaya Vishwakarma</cp:lastModifiedBy>
  <cp:revision>5</cp:revision>
  <dcterms:created xsi:type="dcterms:W3CDTF">2026-02-21T10:13:09Z</dcterms:created>
  <dcterms:modified xsi:type="dcterms:W3CDTF">2026-02-23T00:53:20Z</dcterms:modified>
</cp:coreProperties>
</file>